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Default Extension="WAV" ContentType="audio/x-wav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  <p:sldMasterId id="2147483724" r:id="rId2"/>
  </p:sldMasterIdLst>
  <p:notesMasterIdLst>
    <p:notesMasterId r:id="rId23"/>
  </p:notesMasterIdLst>
  <p:handoutMasterIdLst>
    <p:handoutMasterId r:id="rId24"/>
  </p:handoutMasterIdLst>
  <p:sldIdLst>
    <p:sldId id="257" r:id="rId3"/>
    <p:sldId id="256" r:id="rId4"/>
    <p:sldId id="288" r:id="rId5"/>
    <p:sldId id="332" r:id="rId6"/>
    <p:sldId id="318" r:id="rId7"/>
    <p:sldId id="319" r:id="rId8"/>
    <p:sldId id="337" r:id="rId9"/>
    <p:sldId id="333" r:id="rId10"/>
    <p:sldId id="334" r:id="rId11"/>
    <p:sldId id="338" r:id="rId12"/>
    <p:sldId id="339" r:id="rId13"/>
    <p:sldId id="335" r:id="rId14"/>
    <p:sldId id="336" r:id="rId15"/>
    <p:sldId id="341" r:id="rId16"/>
    <p:sldId id="342" r:id="rId17"/>
    <p:sldId id="340" r:id="rId18"/>
    <p:sldId id="345" r:id="rId19"/>
    <p:sldId id="343" r:id="rId20"/>
    <p:sldId id="344" r:id="rId21"/>
    <p:sldId id="315" r:id="rId22"/>
  </p:sldIdLst>
  <p:sldSz cx="18286413" cy="10287000"/>
  <p:notesSz cx="6858000" cy="9144000"/>
  <p:defaultTextStyle>
    <a:defPPr>
      <a:defRPr lang="en-US"/>
    </a:defPPr>
    <a:lvl1pPr marL="0" algn="l" defTabSz="163264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325" algn="l" defTabSz="163264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2649" algn="l" defTabSz="163264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8972" algn="l" defTabSz="163264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5296" algn="l" defTabSz="163264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1621" algn="l" defTabSz="163264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7944" algn="l" defTabSz="163264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4268" algn="l" defTabSz="163264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0593" algn="l" defTabSz="163264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240">
          <p15:clr>
            <a:srgbClr val="A4A3A4"/>
          </p15:clr>
        </p15:guide>
        <p15:guide id="2" pos="57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" initials="L" lastIdx="10" clrIdx="0">
    <p:extLst>
      <p:ext uri="{19B8F6BF-5375-455C-9EA6-DF929625EA0E}">
        <p15:presenceInfo xmlns="" xmlns:p15="http://schemas.microsoft.com/office/powerpoint/2012/main" userId="K" providerId="None"/>
      </p:ext>
    </p:extLst>
  </p:cmAuthor>
  <p:cmAuthor id="2" name="BOUABDALLAH" initials="B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2F2F2F"/>
    <a:srgbClr val="FFFF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221" autoAdjust="0"/>
    <p:restoredTop sz="93907" autoAdjust="0"/>
  </p:normalViewPr>
  <p:slideViewPr>
    <p:cSldViewPr>
      <p:cViewPr varScale="1">
        <p:scale>
          <a:sx n="49" d="100"/>
          <a:sy n="49" d="100"/>
        </p:scale>
        <p:origin x="-588" y="-9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846" y="-102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0694D-C816-4799-8434-FF8CC07F3132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C77BE-1EED-4370-943A-7114F211A432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660235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WAV>
</file>

<file path=ppt/media/media2.WAV>
</file>

<file path=ppt/media/media24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20D54-2C2D-47E6-863C-58AABB3957B6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7BA1EA-889B-414D-85D8-77923215650B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290990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4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1" algn="l" defTabSz="91434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41" algn="l" defTabSz="91434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12" algn="l" defTabSz="91434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83" algn="l" defTabSz="91434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54" algn="l" defTabSz="91434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24" algn="l" defTabSz="91434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95" algn="l" defTabSz="91434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66" algn="l" defTabSz="91434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pPr rtl="0"/>
              <a:t>7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447365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542418" y="4114245"/>
            <a:ext cx="16457772" cy="1059135"/>
          </a:xfrm>
        </p:spPr>
        <p:txBody>
          <a:bodyPr/>
          <a:lstStyle>
            <a:lvl1pPr algn="l">
              <a:defRPr baseline="0">
                <a:effectLst>
                  <a:outerShdw blurRad="127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</a:defRPr>
            </a:lvl1pPr>
          </a:lstStyle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7" name="正方形/長方形 6"/>
          <p:cNvSpPr/>
          <p:nvPr userDrawn="1"/>
        </p:nvSpPr>
        <p:spPr>
          <a:xfrm rot="363050">
            <a:off x="-68530" y="4131908"/>
            <a:ext cx="1512169" cy="151216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-217835" y="3997711"/>
            <a:ext cx="1512169" cy="15121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1582367" y="5122778"/>
            <a:ext cx="16417823" cy="2036946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193856361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6" grpId="0" animBg="1"/>
      <p:bldP spid="9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71481" y="3195640"/>
            <a:ext cx="15543451" cy="2205038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742962" y="5829300"/>
            <a:ext cx="12800489" cy="26289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163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8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79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2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05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44501" y="6610352"/>
            <a:ext cx="15543451" cy="2043113"/>
          </a:xfrm>
        </p:spPr>
        <p:txBody>
          <a:bodyPr anchor="t"/>
          <a:lstStyle>
            <a:lvl1pPr algn="l">
              <a:defRPr sz="71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444501" y="4360072"/>
            <a:ext cx="15543451" cy="2250281"/>
          </a:xfrm>
        </p:spPr>
        <p:txBody>
          <a:bodyPr anchor="b"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81632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32649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3pPr>
            <a:lvl4pPr marL="2448972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65296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81621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97944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714268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30593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914321" y="2400302"/>
            <a:ext cx="8076499" cy="6788945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9295593" y="2400302"/>
            <a:ext cx="8076499" cy="6788945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14321" y="2302671"/>
            <a:ext cx="8079675" cy="959643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325" indent="0">
              <a:buNone/>
              <a:defRPr sz="3600" b="1"/>
            </a:lvl2pPr>
            <a:lvl3pPr marL="1632649" indent="0">
              <a:buNone/>
              <a:defRPr sz="3200" b="1"/>
            </a:lvl3pPr>
            <a:lvl4pPr marL="2448972" indent="0">
              <a:buNone/>
              <a:defRPr sz="2900" b="1"/>
            </a:lvl4pPr>
            <a:lvl5pPr marL="3265296" indent="0">
              <a:buNone/>
              <a:defRPr sz="2900" b="1"/>
            </a:lvl5pPr>
            <a:lvl6pPr marL="4081621" indent="0">
              <a:buNone/>
              <a:defRPr sz="2900" b="1"/>
            </a:lvl6pPr>
            <a:lvl7pPr marL="4897944" indent="0">
              <a:buNone/>
              <a:defRPr sz="2900" b="1"/>
            </a:lvl7pPr>
            <a:lvl8pPr marL="5714268" indent="0">
              <a:buNone/>
              <a:defRPr sz="2900" b="1"/>
            </a:lvl8pPr>
            <a:lvl9pPr marL="6530593" indent="0">
              <a:buNone/>
              <a:defRPr sz="29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914321" y="3262312"/>
            <a:ext cx="8079675" cy="5926932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9289247" y="2302671"/>
            <a:ext cx="8082849" cy="959643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325" indent="0">
              <a:buNone/>
              <a:defRPr sz="3600" b="1"/>
            </a:lvl2pPr>
            <a:lvl3pPr marL="1632649" indent="0">
              <a:buNone/>
              <a:defRPr sz="3200" b="1"/>
            </a:lvl3pPr>
            <a:lvl4pPr marL="2448972" indent="0">
              <a:buNone/>
              <a:defRPr sz="2900" b="1"/>
            </a:lvl4pPr>
            <a:lvl5pPr marL="3265296" indent="0">
              <a:buNone/>
              <a:defRPr sz="2900" b="1"/>
            </a:lvl5pPr>
            <a:lvl6pPr marL="4081621" indent="0">
              <a:buNone/>
              <a:defRPr sz="2900" b="1"/>
            </a:lvl6pPr>
            <a:lvl7pPr marL="4897944" indent="0">
              <a:buNone/>
              <a:defRPr sz="2900" b="1"/>
            </a:lvl7pPr>
            <a:lvl8pPr marL="5714268" indent="0">
              <a:buNone/>
              <a:defRPr sz="2900" b="1"/>
            </a:lvl8pPr>
            <a:lvl9pPr marL="6530593" indent="0">
              <a:buNone/>
              <a:defRPr sz="29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9289247" y="3262312"/>
            <a:ext cx="8082849" cy="5926932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324" y="409575"/>
            <a:ext cx="6016104" cy="1743075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149479" y="409577"/>
            <a:ext cx="10222613" cy="8779670"/>
          </a:xfrm>
        </p:spPr>
        <p:txBody>
          <a:bodyPr/>
          <a:lstStyle>
            <a:lvl1pPr>
              <a:defRPr sz="5700"/>
            </a:lvl1pPr>
            <a:lvl2pPr>
              <a:defRPr sz="5000"/>
            </a:lvl2pPr>
            <a:lvl3pPr>
              <a:defRPr sz="43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914324" y="2152652"/>
            <a:ext cx="6016104" cy="7036595"/>
          </a:xfrm>
        </p:spPr>
        <p:txBody>
          <a:bodyPr/>
          <a:lstStyle>
            <a:lvl1pPr marL="0" indent="0">
              <a:buNone/>
              <a:defRPr sz="2500"/>
            </a:lvl1pPr>
            <a:lvl2pPr marL="816325" indent="0">
              <a:buNone/>
              <a:defRPr sz="2100"/>
            </a:lvl2pPr>
            <a:lvl3pPr marL="1632649" indent="0">
              <a:buNone/>
              <a:defRPr sz="1800"/>
            </a:lvl3pPr>
            <a:lvl4pPr marL="2448972" indent="0">
              <a:buNone/>
              <a:defRPr sz="1600"/>
            </a:lvl4pPr>
            <a:lvl5pPr marL="3265296" indent="0">
              <a:buNone/>
              <a:defRPr sz="1600"/>
            </a:lvl5pPr>
            <a:lvl6pPr marL="4081621" indent="0">
              <a:buNone/>
              <a:defRPr sz="1600"/>
            </a:lvl6pPr>
            <a:lvl7pPr marL="4897944" indent="0">
              <a:buNone/>
              <a:defRPr sz="1600"/>
            </a:lvl7pPr>
            <a:lvl8pPr marL="5714268" indent="0">
              <a:buNone/>
              <a:defRPr sz="1600"/>
            </a:lvl8pPr>
            <a:lvl9pPr marL="6530593" indent="0">
              <a:buNone/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584265" y="7200900"/>
            <a:ext cx="10971848" cy="850107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3584265" y="919162"/>
            <a:ext cx="10971848" cy="6172200"/>
          </a:xfrm>
        </p:spPr>
        <p:txBody>
          <a:bodyPr/>
          <a:lstStyle>
            <a:lvl1pPr marL="0" indent="0">
              <a:buNone/>
              <a:defRPr sz="5700"/>
            </a:lvl1pPr>
            <a:lvl2pPr marL="816325" indent="0">
              <a:buNone/>
              <a:defRPr sz="5000"/>
            </a:lvl2pPr>
            <a:lvl3pPr marL="1632649" indent="0">
              <a:buNone/>
              <a:defRPr sz="4300"/>
            </a:lvl3pPr>
            <a:lvl4pPr marL="2448972" indent="0">
              <a:buNone/>
              <a:defRPr sz="3600"/>
            </a:lvl4pPr>
            <a:lvl5pPr marL="3265296" indent="0">
              <a:buNone/>
              <a:defRPr sz="3600"/>
            </a:lvl5pPr>
            <a:lvl6pPr marL="4081621" indent="0">
              <a:buNone/>
              <a:defRPr sz="3600"/>
            </a:lvl6pPr>
            <a:lvl7pPr marL="4897944" indent="0">
              <a:buNone/>
              <a:defRPr sz="3600"/>
            </a:lvl7pPr>
            <a:lvl8pPr marL="5714268" indent="0">
              <a:buNone/>
              <a:defRPr sz="3600"/>
            </a:lvl8pPr>
            <a:lvl9pPr marL="6530593" indent="0">
              <a:buNone/>
              <a:defRPr sz="36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584265" y="8051007"/>
            <a:ext cx="10971848" cy="1207293"/>
          </a:xfrm>
        </p:spPr>
        <p:txBody>
          <a:bodyPr/>
          <a:lstStyle>
            <a:lvl1pPr marL="0" indent="0">
              <a:buNone/>
              <a:defRPr sz="2500"/>
            </a:lvl1pPr>
            <a:lvl2pPr marL="816325" indent="0">
              <a:buNone/>
              <a:defRPr sz="2100"/>
            </a:lvl2pPr>
            <a:lvl3pPr marL="1632649" indent="0">
              <a:buNone/>
              <a:defRPr sz="1800"/>
            </a:lvl3pPr>
            <a:lvl4pPr marL="2448972" indent="0">
              <a:buNone/>
              <a:defRPr sz="1600"/>
            </a:lvl4pPr>
            <a:lvl5pPr marL="3265296" indent="0">
              <a:buNone/>
              <a:defRPr sz="1600"/>
            </a:lvl5pPr>
            <a:lvl6pPr marL="4081621" indent="0">
              <a:buNone/>
              <a:defRPr sz="1600"/>
            </a:lvl6pPr>
            <a:lvl7pPr marL="4897944" indent="0">
              <a:buNone/>
              <a:defRPr sz="1600"/>
            </a:lvl7pPr>
            <a:lvl8pPr marL="5714268" indent="0">
              <a:buNone/>
              <a:defRPr sz="1600"/>
            </a:lvl8pPr>
            <a:lvl9pPr marL="6530593" indent="0">
              <a:buNone/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531990" y="7209717"/>
            <a:ext cx="12662623" cy="1059135"/>
          </a:xfrm>
        </p:spPr>
        <p:txBody>
          <a:bodyPr/>
          <a:lstStyle>
            <a:lvl1pPr algn="l">
              <a:defRPr sz="6600" baseline="0">
                <a:effectLst>
                  <a:outerShdw blurRad="127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</a:defRPr>
            </a:lvl1pPr>
          </a:lstStyle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7" name="正方形/長方形 6"/>
          <p:cNvSpPr/>
          <p:nvPr userDrawn="1"/>
        </p:nvSpPr>
        <p:spPr>
          <a:xfrm rot="363050">
            <a:off x="1454819" y="7283108"/>
            <a:ext cx="3024336" cy="116231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1335857" y="7230439"/>
            <a:ext cx="3024336" cy="116231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4576215" y="8075106"/>
            <a:ext cx="12631888" cy="740802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8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1335857" y="7735788"/>
            <a:ext cx="3024336" cy="740802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bg1">
                    <a:lumMod val="75000"/>
                  </a:schemeClr>
                </a:solidFill>
                <a:effectLst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10180882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6" grpId="0" animBg="1"/>
      <p:bldP spid="9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1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13257649" y="411959"/>
            <a:ext cx="4114443" cy="8777288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914321" y="411959"/>
            <a:ext cx="12038555" cy="877728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 – http://thepopp.com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slow"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542418" y="4114245"/>
            <a:ext cx="16457772" cy="1059135"/>
          </a:xfrm>
        </p:spPr>
        <p:txBody>
          <a:bodyPr/>
          <a:lstStyle>
            <a:lvl1pPr algn="l">
              <a:defRPr baseline="0">
                <a:effectLst>
                  <a:outerShdw blurRad="127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</a:defRPr>
            </a:lvl1pPr>
          </a:lstStyle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7" name="正方形/長方形 6"/>
          <p:cNvSpPr/>
          <p:nvPr userDrawn="1"/>
        </p:nvSpPr>
        <p:spPr>
          <a:xfrm rot="363050">
            <a:off x="-68530" y="4131908"/>
            <a:ext cx="1512169" cy="151216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-217835" y="3997711"/>
            <a:ext cx="1512169" cy="15121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1582367" y="5122778"/>
            <a:ext cx="16417823" cy="2036946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193856361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6" grpId="0" animBg="1"/>
      <p:bldP spid="9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1582367" y="1255490"/>
            <a:ext cx="13321480" cy="6476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542418" y="318965"/>
            <a:ext cx="16457772" cy="1059135"/>
          </a:xfrm>
        </p:spPr>
        <p:txBody>
          <a:bodyPr/>
          <a:lstStyle>
            <a:lvl1pPr algn="l">
              <a:defRPr baseline="0">
                <a:effectLst>
                  <a:outerShdw blurRad="127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</a:defRPr>
            </a:lvl1pPr>
          </a:lstStyle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-9431" y="9752012"/>
            <a:ext cx="18295844" cy="534989"/>
          </a:xfrm>
          <a:prstGeom prst="rect">
            <a:avLst/>
          </a:prstGeom>
          <a:blipFill dpi="0" rotWithShape="1">
            <a:blip r:embed="rId2" cstate="print"/>
            <a:srcRect/>
            <a:tile tx="0" ty="0" sx="100000" sy="100000" flip="none" algn="tl"/>
          </a:blip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502247" y="9708382"/>
            <a:ext cx="17281920" cy="547688"/>
          </a:xfrm>
        </p:spPr>
        <p:txBody>
          <a:bodyPr/>
          <a:lstStyle>
            <a:lvl1pPr>
              <a:defRPr>
                <a:solidFill>
                  <a:schemeClr val="bg1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The Power of PowerPoint – http://thepopp.com</a:t>
            </a:r>
          </a:p>
        </p:txBody>
      </p:sp>
      <p:sp>
        <p:nvSpPr>
          <p:cNvPr id="7" name="正方形/長方形 6"/>
          <p:cNvSpPr/>
          <p:nvPr userDrawn="1"/>
        </p:nvSpPr>
        <p:spPr>
          <a:xfrm rot="363050">
            <a:off x="-68530" y="336629"/>
            <a:ext cx="1512169" cy="15121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-217835" y="202433"/>
            <a:ext cx="1512169" cy="15121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483888" y="1166914"/>
            <a:ext cx="810446" cy="547688"/>
          </a:xfrm>
        </p:spPr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1798390" y="3703763"/>
            <a:ext cx="13321480" cy="647651"/>
          </a:xfrm>
        </p:spPr>
        <p:txBody>
          <a:bodyPr>
            <a:noAutofit/>
          </a:bodyPr>
          <a:lstStyle>
            <a:lvl1pPr>
              <a:defRPr sz="45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cs typeface="Clear Sans Light" panose="020B0303030202020304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5" hasCustomPrompt="1"/>
          </p:nvPr>
        </p:nvSpPr>
        <p:spPr>
          <a:xfrm>
            <a:off x="2878510" y="4495428"/>
            <a:ext cx="13321480" cy="2808312"/>
          </a:xfrm>
        </p:spPr>
        <p:txBody>
          <a:bodyPr>
            <a:normAutofit/>
          </a:bodyPr>
          <a:lstStyle>
            <a:lvl1pPr>
              <a:defRPr sz="29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192122601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7" grpId="0" animBg="1"/>
      <p:bldP spid="6" grpId="0" animBg="1"/>
      <p:bldP spid="5" grpId="0"/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Graph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グラフ プレースホルダー 10"/>
          <p:cNvSpPr>
            <a:spLocks noGrp="1"/>
          </p:cNvSpPr>
          <p:nvPr>
            <p:ph type="chart" sz="quarter" idx="14" hasCustomPrompt="1"/>
          </p:nvPr>
        </p:nvSpPr>
        <p:spPr>
          <a:xfrm>
            <a:off x="2014414" y="2047157"/>
            <a:ext cx="14545616" cy="52565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Add Graph</a:t>
            </a:r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1582367" y="1255490"/>
            <a:ext cx="13321480" cy="6476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542418" y="318965"/>
            <a:ext cx="16457772" cy="1059135"/>
          </a:xfrm>
        </p:spPr>
        <p:txBody>
          <a:bodyPr/>
          <a:lstStyle>
            <a:lvl1pPr algn="l">
              <a:defRPr baseline="0">
                <a:effectLst>
                  <a:outerShdw blurRad="127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</a:defRPr>
            </a:lvl1pPr>
          </a:lstStyle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-9431" y="9752012"/>
            <a:ext cx="18295844" cy="534989"/>
          </a:xfrm>
          <a:prstGeom prst="rect">
            <a:avLst/>
          </a:prstGeom>
          <a:blipFill dpi="0" rotWithShape="1">
            <a:blip r:embed="rId2" cstate="print"/>
            <a:srcRect/>
            <a:tile tx="0" ty="0" sx="100000" sy="100000" flip="none" algn="tl"/>
          </a:blip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502247" y="9708382"/>
            <a:ext cx="17281920" cy="547688"/>
          </a:xfrm>
        </p:spPr>
        <p:txBody>
          <a:bodyPr/>
          <a:lstStyle>
            <a:lvl1pPr>
              <a:defRPr>
                <a:solidFill>
                  <a:schemeClr val="bg1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The Power of PowerPoint – http://thepopp.com</a:t>
            </a:r>
          </a:p>
        </p:txBody>
      </p:sp>
      <p:sp>
        <p:nvSpPr>
          <p:cNvPr id="7" name="正方形/長方形 6"/>
          <p:cNvSpPr/>
          <p:nvPr userDrawn="1"/>
        </p:nvSpPr>
        <p:spPr>
          <a:xfrm rot="363050">
            <a:off x="-68530" y="336629"/>
            <a:ext cx="1512169" cy="15121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-217835" y="202433"/>
            <a:ext cx="1512169" cy="15121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483888" y="1166914"/>
            <a:ext cx="810446" cy="547688"/>
          </a:xfrm>
        </p:spPr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8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>
            <a:off x="2002741" y="7313456"/>
            <a:ext cx="11604963" cy="566349"/>
          </a:xfrm>
        </p:spPr>
        <p:txBody>
          <a:bodyPr anchor="ctr">
            <a:noAutofit/>
          </a:bodyPr>
          <a:lstStyle>
            <a:lvl1pPr>
              <a:defRPr sz="32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cs typeface="Clear Sans Light" panose="020B0303030202020304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00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1993976" y="7929116"/>
            <a:ext cx="11593288" cy="1154579"/>
          </a:xfrm>
        </p:spPr>
        <p:txBody>
          <a:bodyPr>
            <a:normAutofit/>
          </a:bodyPr>
          <a:lstStyle>
            <a:lvl1pPr>
              <a:defRPr sz="23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22520063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 build="p">
        <p:tmplLst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7" grpId="0" animBg="1"/>
      <p:bldP spid="6" grpId="0" animBg="1"/>
      <p:bldP spid="5" grpId="0"/>
      <p:bldP spid="6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531990" y="3609317"/>
            <a:ext cx="12662623" cy="1059135"/>
          </a:xfrm>
        </p:spPr>
        <p:txBody>
          <a:bodyPr/>
          <a:lstStyle>
            <a:lvl1pPr algn="l">
              <a:defRPr sz="6600" baseline="0">
                <a:effectLst>
                  <a:outerShdw blurRad="127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</a:defRPr>
            </a:lvl1pPr>
          </a:lstStyle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7" name="正方形/長方形 6"/>
          <p:cNvSpPr/>
          <p:nvPr userDrawn="1"/>
        </p:nvSpPr>
        <p:spPr>
          <a:xfrm rot="363050">
            <a:off x="1454819" y="3682708"/>
            <a:ext cx="3024336" cy="116231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1335857" y="3630038"/>
            <a:ext cx="3024336" cy="116231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4576215" y="4474706"/>
            <a:ext cx="12631888" cy="740802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8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1335857" y="4135388"/>
            <a:ext cx="3024336" cy="740802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bg1">
                    <a:lumMod val="75000"/>
                  </a:schemeClr>
                </a:solidFill>
                <a:effectLst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0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4531992" y="7015709"/>
            <a:ext cx="12604104" cy="2448272"/>
          </a:xfrm>
        </p:spPr>
        <p:txBody>
          <a:bodyPr anchor="b">
            <a:normAutofit/>
          </a:bodyPr>
          <a:lstStyle>
            <a:lvl1pPr algn="r">
              <a:defRPr sz="23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133086937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6" grpId="0" animBg="1"/>
      <p:bldP spid="9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1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8286413" cy="10287000"/>
          </a:xfrm>
          <a:effectLst/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21" hasCustomPrompt="1"/>
          </p:nvPr>
        </p:nvSpPr>
        <p:spPr>
          <a:xfrm rot="360000">
            <a:off x="1042518" y="7380230"/>
            <a:ext cx="7061007" cy="1649259"/>
          </a:xfrm>
          <a:blipFill dpi="0" rotWithShape="1">
            <a:blip r:embed="rId2" cstate="print"/>
            <a:srcRect/>
            <a:tile tx="0" ty="0" sx="100000" sy="100000" flip="none" algn="tl"/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>
              <a:defRPr sz="23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8" hasCustomPrompt="1"/>
          </p:nvPr>
        </p:nvSpPr>
        <p:spPr>
          <a:xfrm rot="366632">
            <a:off x="966599" y="8394244"/>
            <a:ext cx="6993647" cy="635135"/>
          </a:xfrm>
        </p:spPr>
        <p:txBody>
          <a:bodyPr>
            <a:normAutofit/>
          </a:bodyPr>
          <a:lstStyle>
            <a:lvl1pPr algn="r">
              <a:defRPr sz="29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718270" y="7303740"/>
            <a:ext cx="7291175" cy="1080120"/>
          </a:xfrm>
          <a:blipFill dpi="0" rotWithShape="1">
            <a:blip r:embed="rId3" cstate="print"/>
            <a:srcRect/>
            <a:tile tx="0" ty="0" sx="100000" sy="100000" flip="none" algn="tl"/>
          </a:blipFill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Autofit/>
          </a:bodyPr>
          <a:lstStyle>
            <a:lvl1pPr>
              <a:spcBef>
                <a:spcPts val="0"/>
              </a:spcBef>
              <a:defRPr sz="54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422188436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3" grpId="0" build="p" animBg="1">
        <p:tmplLst>
          <p:tmpl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 animBg="1">
        <p:tmplLst>
          <p:tmpl>
            <p:tnLst>
              <p:par>
                <p:cTn presetID="2" presetClass="entr" presetSubtype="9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9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8286413" cy="10287000"/>
          </a:xfrm>
          <a:effectLst/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8" hasCustomPrompt="1"/>
          </p:nvPr>
        </p:nvSpPr>
        <p:spPr>
          <a:xfrm>
            <a:off x="862286" y="2335189"/>
            <a:ext cx="16849872" cy="1152128"/>
          </a:xfr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cs typeface="Clear Sans Light" panose="020B0303030202020304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862286" y="679006"/>
            <a:ext cx="16849872" cy="1800200"/>
          </a:xfrm>
          <a:noFill/>
          <a:effectLst/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54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39330303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 rot="363050">
            <a:off x="-236407" y="-371382"/>
            <a:ext cx="17399462" cy="7911410"/>
          </a:xfrm>
          <a:prstGeom prst="rect">
            <a:avLst/>
          </a:prstGeom>
          <a:blipFill dpi="0" rotWithShape="1">
            <a:blip r:embed="rId2" cstate="print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-145825" y="-152103"/>
            <a:ext cx="17329052" cy="8044845"/>
          </a:xfrm>
          <a:prstGeom prst="rect">
            <a:avLst/>
          </a:prstGeom>
          <a:blipFill dpi="0" rotWithShape="1">
            <a:blip r:embed="rId3" cstate="print"/>
            <a:srcRect/>
            <a:tile tx="0" ty="0" sx="100000" sy="100000" flip="none" algn="tl"/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718270" y="8252783"/>
            <a:ext cx="14185577" cy="108012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54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4" name="図プレースホルダー 3"/>
          <p:cNvSpPr>
            <a:spLocks noGrp="1"/>
          </p:cNvSpPr>
          <p:nvPr>
            <p:ph type="pic" sz="quarter" idx="14" hasCustomPrompt="1"/>
          </p:nvPr>
        </p:nvSpPr>
        <p:spPr>
          <a:xfrm>
            <a:off x="-289842" y="-185092"/>
            <a:ext cx="17388001" cy="7992888"/>
          </a:xfrm>
          <a:effectLst>
            <a:innerShdw blurRad="114300">
              <a:prstClr val="black"/>
            </a:innerShdw>
          </a:effectLst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8" hasCustomPrompt="1"/>
          </p:nvPr>
        </p:nvSpPr>
        <p:spPr>
          <a:xfrm>
            <a:off x="790277" y="9116879"/>
            <a:ext cx="15985777" cy="635135"/>
          </a:xfrm>
        </p:spPr>
        <p:txBody>
          <a:bodyPr>
            <a:normAutofit/>
          </a:bodyPr>
          <a:lstStyle>
            <a:lvl1pPr>
              <a:defRPr sz="29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205668837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/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1582367" y="1255490"/>
            <a:ext cx="13321480" cy="6476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542418" y="318965"/>
            <a:ext cx="16457772" cy="1059135"/>
          </a:xfrm>
        </p:spPr>
        <p:txBody>
          <a:bodyPr/>
          <a:lstStyle>
            <a:lvl1pPr algn="l">
              <a:defRPr baseline="0">
                <a:effectLst>
                  <a:outerShdw blurRad="127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</a:defRPr>
            </a:lvl1pPr>
          </a:lstStyle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-9431" y="9752012"/>
            <a:ext cx="18295844" cy="534989"/>
          </a:xfrm>
          <a:prstGeom prst="rect">
            <a:avLst/>
          </a:prstGeom>
          <a:blipFill dpi="0" rotWithShape="1">
            <a:blip r:embed="rId2" cstate="print"/>
            <a:srcRect/>
            <a:tile tx="0" ty="0" sx="100000" sy="100000" flip="none" algn="tl"/>
          </a:blip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502247" y="9708382"/>
            <a:ext cx="17281920" cy="547688"/>
          </a:xfrm>
        </p:spPr>
        <p:txBody>
          <a:bodyPr/>
          <a:lstStyle>
            <a:lvl1pPr>
              <a:defRPr>
                <a:solidFill>
                  <a:schemeClr val="bg1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The Power of PowerPoint – http://thepopp.com</a:t>
            </a:r>
          </a:p>
        </p:txBody>
      </p:sp>
      <p:sp>
        <p:nvSpPr>
          <p:cNvPr id="7" name="正方形/長方形 6"/>
          <p:cNvSpPr/>
          <p:nvPr userDrawn="1"/>
        </p:nvSpPr>
        <p:spPr>
          <a:xfrm rot="363050">
            <a:off x="-68530" y="336629"/>
            <a:ext cx="1512169" cy="15121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-217835" y="202433"/>
            <a:ext cx="1512169" cy="15121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483888" y="1166914"/>
            <a:ext cx="810446" cy="547688"/>
          </a:xfrm>
        </p:spPr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7" name="テキスト プレースホルダー 8"/>
          <p:cNvSpPr>
            <a:spLocks noGrp="1"/>
          </p:cNvSpPr>
          <p:nvPr>
            <p:ph type="body" sz="quarter" idx="15" hasCustomPrompt="1"/>
          </p:nvPr>
        </p:nvSpPr>
        <p:spPr>
          <a:xfrm>
            <a:off x="1519127" y="2407196"/>
            <a:ext cx="11593288" cy="647651"/>
          </a:xfrm>
        </p:spPr>
        <p:txBody>
          <a:bodyPr>
            <a:noAutofit/>
          </a:bodyPr>
          <a:lstStyle>
            <a:lvl1pPr>
              <a:defRPr sz="39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cs typeface="Clear Sans Light" panose="020B0303030202020304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8" name="テキスト プレースホルダー 8"/>
          <p:cNvSpPr>
            <a:spLocks noGrp="1"/>
          </p:cNvSpPr>
          <p:nvPr>
            <p:ph type="body" sz="quarter" idx="16" hasCustomPrompt="1"/>
          </p:nvPr>
        </p:nvSpPr>
        <p:spPr>
          <a:xfrm>
            <a:off x="1519127" y="3140215"/>
            <a:ext cx="11593288" cy="1355216"/>
          </a:xfrm>
        </p:spPr>
        <p:txBody>
          <a:bodyPr>
            <a:normAutofit/>
          </a:bodyPr>
          <a:lstStyle>
            <a:lvl1pPr>
              <a:defRPr sz="23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9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>
            <a:off x="3814616" y="4711453"/>
            <a:ext cx="11593288" cy="647651"/>
          </a:xfrm>
        </p:spPr>
        <p:txBody>
          <a:bodyPr>
            <a:noAutofit/>
          </a:bodyPr>
          <a:lstStyle>
            <a:lvl1pPr>
              <a:defRPr sz="39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cs typeface="Clear Sans Light" panose="020B0303030202020304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0" name="テキスト プレースホルダー 8"/>
          <p:cNvSpPr>
            <a:spLocks noGrp="1"/>
          </p:cNvSpPr>
          <p:nvPr>
            <p:ph type="body" sz="quarter" idx="18" hasCustomPrompt="1"/>
          </p:nvPr>
        </p:nvSpPr>
        <p:spPr>
          <a:xfrm>
            <a:off x="3814616" y="5444470"/>
            <a:ext cx="11593288" cy="1355216"/>
          </a:xfrm>
        </p:spPr>
        <p:txBody>
          <a:bodyPr>
            <a:normAutofit/>
          </a:bodyPr>
          <a:lstStyle>
            <a:lvl1pPr>
              <a:defRPr sz="23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3" name="テキスト プレースホルダー 8"/>
          <p:cNvSpPr>
            <a:spLocks noGrp="1"/>
          </p:cNvSpPr>
          <p:nvPr>
            <p:ph type="body" sz="quarter" idx="19" hasCustomPrompt="1"/>
          </p:nvPr>
        </p:nvSpPr>
        <p:spPr>
          <a:xfrm>
            <a:off x="6190880" y="7015709"/>
            <a:ext cx="11593288" cy="647651"/>
          </a:xfrm>
        </p:spPr>
        <p:txBody>
          <a:bodyPr>
            <a:noAutofit/>
          </a:bodyPr>
          <a:lstStyle>
            <a:lvl1pPr>
              <a:defRPr sz="39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cs typeface="Clear Sans Light" panose="020B0303030202020304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4" name="テキスト プレースホルダー 8"/>
          <p:cNvSpPr>
            <a:spLocks noGrp="1"/>
          </p:cNvSpPr>
          <p:nvPr>
            <p:ph type="body" sz="quarter" idx="20" hasCustomPrompt="1"/>
          </p:nvPr>
        </p:nvSpPr>
        <p:spPr>
          <a:xfrm>
            <a:off x="6190880" y="7748726"/>
            <a:ext cx="11593288" cy="1355216"/>
          </a:xfrm>
        </p:spPr>
        <p:txBody>
          <a:bodyPr>
            <a:normAutofit/>
          </a:bodyPr>
          <a:lstStyle>
            <a:lvl1pPr>
              <a:defRPr sz="23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4244676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7" grpId="0" animBg="1"/>
      <p:bldP spid="6" grpId="0" animBg="1"/>
      <p:bldP spid="5" grpId="0"/>
      <p:bldP spid="1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006304" y="3559325"/>
            <a:ext cx="16057784" cy="1923231"/>
          </a:xfrm>
          <a:effectLst/>
        </p:spPr>
        <p:txBody>
          <a:bodyPr anchor="b"/>
          <a:lstStyle>
            <a:lvl1pPr algn="ctr">
              <a:defRPr sz="5400" baseline="0">
                <a:effectLst>
                  <a:outerShdw blurRad="127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j-ea"/>
              </a:defRPr>
            </a:lvl1pPr>
          </a:lstStyle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1053851" y="5432826"/>
            <a:ext cx="16018808" cy="1654890"/>
          </a:xfrm>
        </p:spPr>
        <p:txBody>
          <a:bodyPr/>
          <a:lstStyle>
            <a:lvl1pPr algn="ctr">
              <a:spcBef>
                <a:spcPts val="0"/>
              </a:spcBef>
              <a:defRPr baseline="0">
                <a:solidFill>
                  <a:schemeClr val="tx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1262382274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Image - 1 column(bulle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プレースホルダー 8"/>
          <p:cNvSpPr>
            <a:spLocks noGrp="1"/>
          </p:cNvSpPr>
          <p:nvPr>
            <p:ph type="body" sz="quarter" idx="13" hasCustomPrompt="1"/>
          </p:nvPr>
        </p:nvSpPr>
        <p:spPr>
          <a:xfrm>
            <a:off x="1582367" y="1255069"/>
            <a:ext cx="13321480" cy="6476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542418" y="318965"/>
            <a:ext cx="16457772" cy="1059135"/>
          </a:xfrm>
        </p:spPr>
        <p:txBody>
          <a:bodyPr/>
          <a:lstStyle>
            <a:lvl1pPr algn="l">
              <a:defRPr baseline="0">
                <a:effectLst>
                  <a:outerShdw blurRad="127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</a:defRPr>
            </a:lvl1pPr>
          </a:lstStyle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-9431" y="9752012"/>
            <a:ext cx="18295844" cy="534989"/>
          </a:xfrm>
          <a:prstGeom prst="rect">
            <a:avLst/>
          </a:prstGeom>
          <a:blipFill dpi="0" rotWithShape="1">
            <a:blip r:embed="rId2" cstate="print"/>
            <a:srcRect/>
            <a:tile tx="0" ty="0" sx="100000" sy="100000" flip="none" algn="tl"/>
          </a:blip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502247" y="9708382"/>
            <a:ext cx="17281920" cy="547688"/>
          </a:xfrm>
        </p:spPr>
        <p:txBody>
          <a:bodyPr/>
          <a:lstStyle>
            <a:lvl1pPr>
              <a:defRPr>
                <a:solidFill>
                  <a:schemeClr val="bg1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The Power of PowerPoint – http://thepopp.com</a:t>
            </a:r>
          </a:p>
        </p:txBody>
      </p:sp>
      <p:sp>
        <p:nvSpPr>
          <p:cNvPr id="7" name="正方形/長方形 6"/>
          <p:cNvSpPr/>
          <p:nvPr userDrawn="1"/>
        </p:nvSpPr>
        <p:spPr>
          <a:xfrm rot="363050">
            <a:off x="-68530" y="336629"/>
            <a:ext cx="1512169" cy="15121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-217835" y="202433"/>
            <a:ext cx="1512169" cy="151216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483888" y="1166914"/>
            <a:ext cx="810446" cy="547688"/>
          </a:xfrm>
        </p:spPr>
        <p:txBody>
          <a:bodyPr/>
          <a:lstStyle/>
          <a:p>
            <a:fld id="{4DD2DA67-16D1-416E-90B8-EEE34644D6D9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テキスト プレースホルダー 8"/>
          <p:cNvSpPr>
            <a:spLocks noGrp="1"/>
          </p:cNvSpPr>
          <p:nvPr>
            <p:ph type="body" sz="quarter" idx="14" hasCustomPrompt="1"/>
          </p:nvPr>
        </p:nvSpPr>
        <p:spPr>
          <a:xfrm>
            <a:off x="9287222" y="3186347"/>
            <a:ext cx="8208912" cy="647651"/>
          </a:xfrm>
        </p:spPr>
        <p:txBody>
          <a:bodyPr>
            <a:noAutofit/>
          </a:bodyPr>
          <a:lstStyle>
            <a:lvl1pPr>
              <a:defRPr sz="3900" baseline="0">
                <a:solidFill>
                  <a:schemeClr val="bg2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  <a:latin typeface="Clear Sans Light" panose="020B0303030202020304" pitchFamily="34" charset="0"/>
                <a:cs typeface="Clear Sans Light" panose="020B0303030202020304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2" name="テキスト プレースホルダー 8"/>
          <p:cNvSpPr>
            <a:spLocks noGrp="1"/>
          </p:cNvSpPr>
          <p:nvPr>
            <p:ph type="body" sz="quarter" idx="15" hasCustomPrompt="1"/>
          </p:nvPr>
        </p:nvSpPr>
        <p:spPr>
          <a:xfrm>
            <a:off x="9287222" y="3919364"/>
            <a:ext cx="8208912" cy="4422360"/>
          </a:xfrm>
        </p:spPr>
        <p:txBody>
          <a:bodyPr>
            <a:normAutofit/>
          </a:bodyPr>
          <a:lstStyle>
            <a:lvl1pPr>
              <a:defRPr sz="2300" baseline="0">
                <a:solidFill>
                  <a:schemeClr val="bg1"/>
                </a:solidFill>
                <a:effectLst>
                  <a:outerShdw blurRad="25400" dist="254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3" name="正方形/長方形 12"/>
          <p:cNvSpPr/>
          <p:nvPr userDrawn="1"/>
        </p:nvSpPr>
        <p:spPr>
          <a:xfrm rot="363050">
            <a:off x="650144" y="3185531"/>
            <a:ext cx="8159708" cy="55069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b"/>
          <a:lstStyle/>
          <a:p>
            <a:pPr algn="r"/>
            <a:endParaRPr lang="en-US" sz="3200" dirty="0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665582" y="2881804"/>
            <a:ext cx="8159708" cy="521402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3" tIns="45717" rIns="91433" bIns="45717" rtlCol="0" anchor="ctr"/>
          <a:lstStyle/>
          <a:p>
            <a:pPr algn="ctr"/>
            <a:endParaRPr lang="en-US"/>
          </a:p>
        </p:txBody>
      </p:sp>
      <p:sp>
        <p:nvSpPr>
          <p:cNvPr id="8" name="図プレースホルダー 7"/>
          <p:cNvSpPr>
            <a:spLocks noGrp="1"/>
          </p:cNvSpPr>
          <p:nvPr>
            <p:ph type="pic" sz="quarter" idx="16" hasCustomPrompt="1"/>
          </p:nvPr>
        </p:nvSpPr>
        <p:spPr>
          <a:xfrm>
            <a:off x="790279" y="3025820"/>
            <a:ext cx="7920881" cy="4968552"/>
          </a:xfrm>
          <a:effectLst>
            <a:innerShdw blurRad="114300">
              <a:prstClr val="black"/>
            </a:innerShdw>
          </a:effectLst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5" name="テキスト プレースホルダー 8"/>
          <p:cNvSpPr>
            <a:spLocks noGrp="1"/>
          </p:cNvSpPr>
          <p:nvPr>
            <p:ph type="body" sz="quarter" idx="17" hasCustomPrompt="1"/>
          </p:nvPr>
        </p:nvSpPr>
        <p:spPr>
          <a:xfrm rot="360000">
            <a:off x="4086529" y="8257772"/>
            <a:ext cx="4464497" cy="542312"/>
          </a:xfrm>
        </p:spPr>
        <p:txBody>
          <a:bodyPr>
            <a:noAutofit/>
          </a:bodyPr>
          <a:lstStyle>
            <a:lvl1pPr algn="r">
              <a:defRPr sz="3200" baseline="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="" xmlns:p14="http://schemas.microsoft.com/office/powerpoint/2010/main" val="219308165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>
        <p:tmplLst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7" grpId="0" animBg="1"/>
      <p:bldP spid="6" grpId="0" animBg="1"/>
      <p:bldP spid="5" grpId="0"/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animBg="1"/>
      <p:bldP spid="14" grpId="0" animBg="1"/>
      <p:bldP spid="8" grpId="0"/>
      <p:bldP spid="1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46"/>
            <a:ext cx="18287207" cy="10286555"/>
          </a:xfrm>
          <a:prstGeom prst="rect">
            <a:avLst/>
          </a:prstGeom>
        </p:spPr>
      </p:pic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914321" y="411957"/>
            <a:ext cx="16457772" cy="1059135"/>
          </a:xfrm>
          <a:prstGeom prst="rect">
            <a:avLst/>
          </a:prstGeom>
        </p:spPr>
        <p:txBody>
          <a:bodyPr vert="horz" lIns="163265" tIns="81632" rIns="163265" bIns="81632" rtlCol="0" anchor="ctr">
            <a:no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975150"/>
            <a:ext cx="16457772" cy="7214099"/>
          </a:xfrm>
          <a:prstGeom prst="rect">
            <a:avLst/>
          </a:prstGeom>
        </p:spPr>
        <p:txBody>
          <a:bodyPr vert="horz" lIns="163265" tIns="81632" rIns="163265" bIns="81632" rtlCol="0">
            <a:normAutofit/>
          </a:bodyPr>
          <a:lstStyle/>
          <a:p>
            <a:pPr lvl="0"/>
            <a:r>
              <a:rPr lang="en-US" altLang="ja-JP" dirty="0"/>
              <a:t>Master Text</a:t>
            </a:r>
            <a:endParaRPr 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914320" y="9534527"/>
            <a:ext cx="4266830" cy="547688"/>
          </a:xfrm>
          <a:prstGeom prst="rect">
            <a:avLst/>
          </a:prstGeom>
        </p:spPr>
        <p:txBody>
          <a:bodyPr vert="horz" lIns="163265" tIns="81632" rIns="163265" bIns="81632" rtlCol="0" anchor="ctr"/>
          <a:lstStyle>
            <a:lvl1pPr algn="l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6247858" y="9534527"/>
            <a:ext cx="5790697" cy="547688"/>
          </a:xfrm>
          <a:prstGeom prst="rect">
            <a:avLst/>
          </a:prstGeom>
        </p:spPr>
        <p:txBody>
          <a:bodyPr vert="horz" lIns="163265" tIns="81632" rIns="163265" bIns="81632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The Power of PowerPoint – http://thepopp.com</a:t>
            </a: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3105263" y="9534527"/>
            <a:ext cx="4266830" cy="547688"/>
          </a:xfrm>
          <a:prstGeom prst="rect">
            <a:avLst/>
          </a:prstGeom>
        </p:spPr>
        <p:txBody>
          <a:bodyPr vert="horz" lIns="163265" tIns="81632" rIns="163265" bIns="81632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35267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  <p:sldLayoutId id="2147483682" r:id="rId3"/>
    <p:sldLayoutId id="2147483674" r:id="rId4"/>
    <p:sldLayoutId id="2147483681" r:id="rId5"/>
    <p:sldLayoutId id="2147483664" r:id="rId6"/>
    <p:sldLayoutId id="2147483676" r:id="rId7"/>
    <p:sldLayoutId id="2147483679" r:id="rId8"/>
    <p:sldLayoutId id="2147483704" r:id="rId9"/>
  </p:sldLayoutIdLst>
  <p:transition spd="slow">
    <p:fade/>
  </p:transition>
  <p:hf sldNum="0" hdr="0" ftr="0" dt="0"/>
  <p:txStyles>
    <p:titleStyle>
      <a:lvl1pPr algn="ctr" defTabSz="1632649" rtl="0" eaLnBrk="1" latinLnBrk="0" hangingPunct="1">
        <a:spcBef>
          <a:spcPct val="0"/>
        </a:spcBef>
        <a:buNone/>
        <a:defRPr sz="8000" kern="1200" baseline="0">
          <a:solidFill>
            <a:schemeClr val="tx1"/>
          </a:solidFill>
          <a:latin typeface="+mj-lt"/>
          <a:ea typeface="Roboto Thin" pitchFamily="2" charset="0"/>
          <a:cs typeface="Clear Sans Thin" panose="020B0203030202020304" pitchFamily="34" charset="0"/>
        </a:defRPr>
      </a:lvl1pPr>
    </p:titleStyle>
    <p:bodyStyle>
      <a:lvl1pPr marL="0" indent="0" algn="l" defTabSz="1632649" rtl="0" eaLnBrk="1" latinLnBrk="0" hangingPunct="1">
        <a:spcBef>
          <a:spcPct val="20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528" indent="-510203" algn="l" defTabSz="1632649" rtl="0" eaLnBrk="1" latinLnBrk="0" hangingPunct="1">
        <a:spcBef>
          <a:spcPct val="20000"/>
        </a:spcBef>
        <a:buFont typeface="Arial" panose="020B0604020202020204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810" indent="-408161" algn="l" defTabSz="1632649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135" indent="-408161" algn="l" defTabSz="1632649" rtl="0" eaLnBrk="1" latinLnBrk="0" hangingPunct="1">
        <a:spcBef>
          <a:spcPct val="20000"/>
        </a:spcBef>
        <a:buFont typeface="Arial" panose="020B0604020202020204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458" indent="-408161" algn="l" defTabSz="1632649" rtl="0" eaLnBrk="1" latinLnBrk="0" hangingPunct="1">
        <a:spcBef>
          <a:spcPct val="20000"/>
        </a:spcBef>
        <a:buFont typeface="Arial" panose="020B0604020202020204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89782" indent="-408161" algn="l" defTabSz="1632649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107" indent="-408161" algn="l" defTabSz="1632649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430" indent="-408161" algn="l" defTabSz="1632649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8754" indent="-408161" algn="l" defTabSz="1632649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25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649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8972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296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621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7944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268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0593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14321" y="411957"/>
            <a:ext cx="16457772" cy="1714500"/>
          </a:xfrm>
          <a:prstGeom prst="rect">
            <a:avLst/>
          </a:prstGeom>
        </p:spPr>
        <p:txBody>
          <a:bodyPr vert="horz" lIns="163265" tIns="81632" rIns="163265" bIns="81632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14321" y="2400302"/>
            <a:ext cx="16457772" cy="6788945"/>
          </a:xfrm>
          <a:prstGeom prst="rect">
            <a:avLst/>
          </a:prstGeom>
        </p:spPr>
        <p:txBody>
          <a:bodyPr vert="horz" lIns="163265" tIns="81632" rIns="163265" bIns="81632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914320" y="9534527"/>
            <a:ext cx="4266830" cy="547688"/>
          </a:xfrm>
          <a:prstGeom prst="rect">
            <a:avLst/>
          </a:prstGeom>
        </p:spPr>
        <p:txBody>
          <a:bodyPr vert="horz" lIns="163265" tIns="81632" rIns="163265" bIns="81632" rtlCol="0" anchor="ctr"/>
          <a:lstStyle>
            <a:lvl1pPr algn="l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1C836A-9FCA-458F-99FA-C7D60BED9CD6}" type="datetime1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6247858" y="9534527"/>
            <a:ext cx="5790697" cy="547688"/>
          </a:xfrm>
          <a:prstGeom prst="rect">
            <a:avLst/>
          </a:prstGeom>
        </p:spPr>
        <p:txBody>
          <a:bodyPr vert="horz" lIns="163265" tIns="81632" rIns="163265" bIns="81632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The Power of PowerPoint – http://thepopp.com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3105263" y="9534527"/>
            <a:ext cx="4266830" cy="547688"/>
          </a:xfrm>
          <a:prstGeom prst="rect">
            <a:avLst/>
          </a:prstGeom>
        </p:spPr>
        <p:txBody>
          <a:bodyPr vert="horz" lIns="163265" tIns="81632" rIns="163265" bIns="81632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2DA67-16D1-416E-90B8-EEE34644D6D9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8" r:id="rId13"/>
    <p:sldLayoutId id="2147483677" r:id="rId14"/>
  </p:sldLayoutIdLst>
  <p:transition spd="slow">
    <p:fade/>
  </p:transition>
  <p:hf hdr="0" dt="0"/>
  <p:txStyles>
    <p:titleStyle>
      <a:lvl1pPr algn="ctr" defTabSz="1632649" rtl="0" eaLnBrk="1" latinLnBrk="0" hangingPunct="1">
        <a:spcBef>
          <a:spcPct val="0"/>
        </a:spcBef>
        <a:buNone/>
        <a:defRPr sz="7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12243" indent="-612243" algn="l" defTabSz="1632649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528" indent="-510203" algn="l" defTabSz="1632649" rtl="0" eaLnBrk="1" latinLnBrk="0" hangingPunct="1">
        <a:spcBef>
          <a:spcPct val="20000"/>
        </a:spcBef>
        <a:buFont typeface="Arial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810" indent="-408161" algn="l" defTabSz="1632649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135" indent="-408161" algn="l" defTabSz="1632649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458" indent="-408161" algn="l" defTabSz="1632649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89782" indent="-408161" algn="l" defTabSz="1632649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107" indent="-408161" algn="l" defTabSz="1632649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430" indent="-408161" algn="l" defTabSz="1632649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8754" indent="-408161" algn="l" defTabSz="1632649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25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649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8972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296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621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7944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268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0593" algn="l" defTabSz="163264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WAV"/><Relationship Id="rId2" Type="http://schemas.openxmlformats.org/officeDocument/2006/relationships/slideLayout" Target="../slideLayouts/slideLayout21.xml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2" Type="http://schemas.openxmlformats.org/officeDocument/2006/relationships/slideLayout" Target="../slideLayouts/slideLayout22.xml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media" Target="../media/media24.WAV"/><Relationship Id="rId2" Type="http://schemas.openxmlformats.org/officeDocument/2006/relationships/slideLayout" Target="../slideLayouts/slideLayout11.xml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3.WAV"/><Relationship Id="rId2" Type="http://schemas.openxmlformats.org/officeDocument/2006/relationships/slideLayout" Target="../slideLayouts/slideLayout22.xml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タイトル 7"/>
          <p:cNvSpPr>
            <a:spLocks noGrp="1"/>
          </p:cNvSpPr>
          <p:nvPr>
            <p:ph type="title"/>
          </p:nvPr>
        </p:nvSpPr>
        <p:spPr>
          <a:xfrm>
            <a:off x="1510358" y="3991373"/>
            <a:ext cx="16776055" cy="1059135"/>
          </a:xfrm>
        </p:spPr>
        <p:txBody>
          <a:bodyPr>
            <a:noAutofit/>
          </a:bodyPr>
          <a:lstStyle/>
          <a:p>
            <a:pPr algn="ctr"/>
            <a:r>
              <a:rPr lang="fr-FR" sz="4800" b="1" spc="-495" dirty="0" smtClean="0">
                <a:solidFill>
                  <a:srgbClr val="FF0000"/>
                </a:solidFill>
                <a:latin typeface="Arial"/>
                <a:cs typeface="Arial"/>
              </a:rPr>
              <a:t>MÉDICAMENTS </a:t>
            </a:r>
            <a:r>
              <a:rPr lang="fr-FR" sz="4800" b="1" spc="-695" dirty="0" smtClean="0">
                <a:solidFill>
                  <a:srgbClr val="FF0000"/>
                </a:solidFill>
                <a:latin typeface="Arial"/>
                <a:cs typeface="Arial"/>
              </a:rPr>
              <a:t>DE </a:t>
            </a:r>
            <a:r>
              <a:rPr lang="fr-FR" sz="4800" b="1" spc="-540" dirty="0" smtClean="0">
                <a:solidFill>
                  <a:srgbClr val="FF0000"/>
                </a:solidFill>
                <a:latin typeface="Arial"/>
                <a:cs typeface="Arial"/>
              </a:rPr>
              <a:t>L’APPAREIL </a:t>
            </a:r>
            <a:r>
              <a:rPr lang="fr-FR" sz="4800" b="1" spc="-340" dirty="0" smtClean="0">
                <a:solidFill>
                  <a:srgbClr val="FF0000"/>
                </a:solidFill>
                <a:latin typeface="Arial"/>
                <a:cs typeface="Arial"/>
              </a:rPr>
              <a:t>CARDIO-  </a:t>
            </a:r>
            <a:r>
              <a:rPr lang="fr-FR" sz="4800" b="1" spc="-509" dirty="0" smtClean="0">
                <a:solidFill>
                  <a:srgbClr val="FF0000"/>
                </a:solidFill>
                <a:latin typeface="Arial"/>
                <a:cs typeface="Arial"/>
              </a:rPr>
              <a:t>VASCULAIRE </a:t>
            </a:r>
            <a:r>
              <a:rPr lang="fr-FR" sz="4800" b="1" spc="-810" dirty="0" smtClean="0">
                <a:solidFill>
                  <a:srgbClr val="FF0000"/>
                </a:solidFill>
                <a:latin typeface="Arial"/>
                <a:cs typeface="Arial"/>
              </a:rPr>
              <a:t>ET</a:t>
            </a:r>
            <a:r>
              <a:rPr lang="fr-FR" sz="4800" b="1" spc="-740" dirty="0" smtClean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fr-FR" sz="4800" b="1" spc="-315" dirty="0" smtClean="0">
                <a:solidFill>
                  <a:srgbClr val="FF0000"/>
                </a:solidFill>
                <a:latin typeface="Arial"/>
                <a:cs typeface="Arial"/>
              </a:rPr>
              <a:t>ODONTOLOGIE</a:t>
            </a:r>
            <a:endParaRPr lang="en-US" sz="4800" b="1" dirty="0">
              <a:solidFill>
                <a:srgbClr val="FF0000"/>
              </a:solidFill>
            </a:endParaRPr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/>
          </p:nvPr>
        </p:nvSpPr>
        <p:spPr>
          <a:xfrm>
            <a:off x="1510359" y="5575549"/>
            <a:ext cx="16417823" cy="338437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4700" b="1" dirty="0" err="1"/>
              <a:t>Présentée</a:t>
            </a:r>
            <a:r>
              <a:rPr lang="en-US" sz="4700" b="1" dirty="0"/>
              <a:t> par Dr </a:t>
            </a:r>
            <a:r>
              <a:rPr lang="en-US" sz="4700" dirty="0">
                <a:solidFill>
                  <a:srgbClr val="FF0000"/>
                </a:solidFill>
              </a:rPr>
              <a:t>YAHIAOUI </a:t>
            </a:r>
            <a:r>
              <a:rPr lang="en-US" sz="4700" dirty="0" smtClean="0">
                <a:solidFill>
                  <a:srgbClr val="FF0000"/>
                </a:solidFill>
              </a:rPr>
              <a:t>HADJER</a:t>
            </a:r>
            <a:endParaRPr lang="en-US" sz="4700" dirty="0"/>
          </a:p>
          <a:p>
            <a:pPr algn="r">
              <a:buNone/>
            </a:pPr>
            <a:r>
              <a:rPr lang="en-US" sz="4800" b="1" dirty="0" smtClean="0"/>
              <a:t>			</a:t>
            </a:r>
            <a:r>
              <a:rPr lang="en-US" sz="4800" b="1" dirty="0" err="1" smtClean="0"/>
              <a:t>Année</a:t>
            </a:r>
            <a:r>
              <a:rPr lang="en-US" sz="4800" b="1" dirty="0" smtClean="0"/>
              <a:t> </a:t>
            </a:r>
            <a:r>
              <a:rPr lang="en-US" sz="4800" b="1" dirty="0" err="1"/>
              <a:t>universitaire</a:t>
            </a:r>
            <a:r>
              <a:rPr lang="en-US" sz="4800" b="1"/>
              <a:t> </a:t>
            </a:r>
            <a:r>
              <a:rPr lang="en-US" sz="4800" b="1" smtClean="0"/>
              <a:t>2024/2025</a:t>
            </a:r>
            <a:endParaRPr lang="en-US" sz="4800" b="1" dirty="0"/>
          </a:p>
        </p:txBody>
      </p:sp>
      <p:sp>
        <p:nvSpPr>
          <p:cNvPr id="29697" name="Rectangle 1"/>
          <p:cNvSpPr>
            <a:spLocks noChangeArrowheads="1"/>
          </p:cNvSpPr>
          <p:nvPr/>
        </p:nvSpPr>
        <p:spPr bwMode="auto">
          <a:xfrm>
            <a:off x="4462688" y="-1691913"/>
            <a:ext cx="10081119" cy="2585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3" tIns="45717" rIns="91433" bIns="45717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914341" fontAlgn="base">
              <a:spcBef>
                <a:spcPct val="0"/>
              </a:spcBef>
              <a:spcAft>
                <a:spcPct val="0"/>
              </a:spcAft>
            </a:pPr>
            <a:r>
              <a:rPr lang="fr-FR" sz="1800" b="1" dirty="0"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                              </a:t>
            </a:r>
          </a:p>
          <a:p>
            <a:pPr algn="ctr" defTabSz="914341" fontAlgn="base">
              <a:spcBef>
                <a:spcPct val="0"/>
              </a:spcBef>
              <a:spcAft>
                <a:spcPct val="0"/>
              </a:spcAft>
            </a:pPr>
            <a:endParaRPr lang="fr-FR" sz="1800" b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algn="ctr" defTabSz="914341" fontAlgn="base">
              <a:spcBef>
                <a:spcPct val="0"/>
              </a:spcBef>
              <a:spcAft>
                <a:spcPct val="0"/>
              </a:spcAft>
            </a:pPr>
            <a:endParaRPr lang="fr-FR" sz="1800" b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algn="ctr" defTabSz="914341" fontAlgn="base">
              <a:spcBef>
                <a:spcPct val="0"/>
              </a:spcBef>
              <a:spcAft>
                <a:spcPct val="0"/>
              </a:spcAft>
            </a:pPr>
            <a:endParaRPr lang="fr-FR" sz="1800" b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algn="ctr" defTabSz="914341" fontAlgn="base">
              <a:spcBef>
                <a:spcPct val="0"/>
              </a:spcBef>
              <a:spcAft>
                <a:spcPct val="0"/>
              </a:spcAft>
            </a:pPr>
            <a:endParaRPr lang="fr-FR" sz="1800" b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algn="ctr" defTabSz="914341" fontAlgn="base">
              <a:spcBef>
                <a:spcPct val="0"/>
              </a:spcBef>
              <a:spcAft>
                <a:spcPct val="0"/>
              </a:spcAft>
            </a:pPr>
            <a:endParaRPr lang="fr-FR" sz="1800" b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algn="ctr" defTabSz="914341" fontAlgn="base">
              <a:spcBef>
                <a:spcPct val="0"/>
              </a:spcBef>
              <a:spcAft>
                <a:spcPct val="0"/>
              </a:spcAft>
            </a:pPr>
            <a:endParaRPr lang="fr-FR" sz="1800" b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algn="ctr" defTabSz="914341" fontAlgn="base">
              <a:spcBef>
                <a:spcPct val="0"/>
              </a:spcBef>
              <a:spcAft>
                <a:spcPct val="0"/>
              </a:spcAft>
            </a:pPr>
            <a:endParaRPr lang="fr-FR" sz="1800" b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algn="ctr" defTabSz="914341" fontAlgn="base">
              <a:spcBef>
                <a:spcPct val="0"/>
              </a:spcBef>
              <a:spcAft>
                <a:spcPct val="0"/>
              </a:spcAft>
            </a:pPr>
            <a:endParaRPr lang="fr-FR" sz="1800" b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</p:txBody>
      </p:sp>
      <p:pic>
        <p:nvPicPr>
          <p:cNvPr id="15" name="~PP306.WA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7703800" y="9704388"/>
            <a:ext cx="304800" cy="3048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071108" y="571468"/>
            <a:ext cx="9355139" cy="2149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 indent="3810" algn="ctr">
              <a:lnSpc>
                <a:spcPct val="100000"/>
              </a:lnSpc>
              <a:spcBef>
                <a:spcPts val="100"/>
              </a:spcBef>
            </a:pPr>
            <a:r>
              <a:rPr lang="fr-FR" sz="4400" b="1" spc="-190" dirty="0" smtClean="0">
                <a:solidFill>
                  <a:srgbClr val="548AB8"/>
                </a:solidFill>
                <a:latin typeface="Trebuchet MS"/>
                <a:cs typeface="Trebuchet MS"/>
              </a:rPr>
              <a:t>Faculté </a:t>
            </a:r>
            <a:r>
              <a:rPr lang="fr-FR" sz="4400" b="1" spc="-180" dirty="0" smtClean="0">
                <a:solidFill>
                  <a:srgbClr val="548AB8"/>
                </a:solidFill>
                <a:latin typeface="Trebuchet MS"/>
                <a:cs typeface="Trebuchet MS"/>
              </a:rPr>
              <a:t>de </a:t>
            </a:r>
            <a:r>
              <a:rPr lang="fr-FR" sz="4400" b="1" spc="-155" dirty="0" smtClean="0">
                <a:solidFill>
                  <a:srgbClr val="548AB8"/>
                </a:solidFill>
                <a:latin typeface="Trebuchet MS"/>
                <a:cs typeface="Trebuchet MS"/>
              </a:rPr>
              <a:t>Médecine </a:t>
            </a:r>
            <a:r>
              <a:rPr lang="fr-FR" sz="4400" b="1" spc="-114" dirty="0" smtClean="0">
                <a:solidFill>
                  <a:srgbClr val="548AB8"/>
                </a:solidFill>
                <a:latin typeface="Trebuchet MS"/>
                <a:cs typeface="Trebuchet MS"/>
              </a:rPr>
              <a:t>d’Alger</a:t>
            </a:r>
          </a:p>
          <a:p>
            <a:pPr marL="12700" marR="5080" indent="3810" algn="ctr">
              <a:lnSpc>
                <a:spcPct val="100000"/>
              </a:lnSpc>
              <a:spcBef>
                <a:spcPts val="100"/>
              </a:spcBef>
            </a:pPr>
            <a:r>
              <a:rPr lang="fr-FR" sz="4400" b="1" spc="-114" dirty="0" smtClean="0">
                <a:solidFill>
                  <a:srgbClr val="548AB8"/>
                </a:solidFill>
                <a:latin typeface="Trebuchet MS"/>
                <a:cs typeface="Trebuchet MS"/>
              </a:rPr>
              <a:t>  </a:t>
            </a:r>
            <a:r>
              <a:rPr lang="fr-FR" sz="4400" b="1" spc="-195" dirty="0" smtClean="0">
                <a:solidFill>
                  <a:srgbClr val="548AB8"/>
                </a:solidFill>
                <a:latin typeface="Trebuchet MS"/>
                <a:cs typeface="Trebuchet MS"/>
              </a:rPr>
              <a:t>Département </a:t>
            </a:r>
            <a:r>
              <a:rPr lang="fr-FR" sz="4400" b="1" spc="-180" dirty="0" smtClean="0">
                <a:solidFill>
                  <a:srgbClr val="548AB8"/>
                </a:solidFill>
                <a:latin typeface="Trebuchet MS"/>
                <a:cs typeface="Trebuchet MS"/>
              </a:rPr>
              <a:t>de </a:t>
            </a:r>
            <a:r>
              <a:rPr lang="fr-FR" sz="4400" b="1" spc="-190" dirty="0" smtClean="0">
                <a:solidFill>
                  <a:srgbClr val="548AB8"/>
                </a:solidFill>
                <a:latin typeface="Trebuchet MS"/>
                <a:cs typeface="Trebuchet MS"/>
              </a:rPr>
              <a:t>médecine </a:t>
            </a:r>
            <a:r>
              <a:rPr lang="fr-FR" sz="4400" b="1" spc="-185" dirty="0" smtClean="0">
                <a:solidFill>
                  <a:srgbClr val="548AB8"/>
                </a:solidFill>
                <a:latin typeface="Trebuchet MS"/>
                <a:cs typeface="Trebuchet MS"/>
              </a:rPr>
              <a:t>dentaire  </a:t>
            </a:r>
          </a:p>
          <a:p>
            <a:pPr marL="12700" marR="5080" indent="3810" algn="ctr">
              <a:lnSpc>
                <a:spcPct val="100000"/>
              </a:lnSpc>
              <a:spcBef>
                <a:spcPts val="100"/>
              </a:spcBef>
            </a:pPr>
            <a:r>
              <a:rPr lang="fr-FR" sz="4400" b="1" spc="-100" dirty="0" smtClean="0">
                <a:solidFill>
                  <a:srgbClr val="548AB8"/>
                </a:solidFill>
                <a:latin typeface="Trebuchet MS"/>
                <a:cs typeface="Trebuchet MS"/>
              </a:rPr>
              <a:t>Module </a:t>
            </a:r>
            <a:r>
              <a:rPr lang="fr-FR" sz="4400" b="1" spc="-180" dirty="0" smtClean="0">
                <a:solidFill>
                  <a:srgbClr val="548AB8"/>
                </a:solidFill>
                <a:latin typeface="Trebuchet MS"/>
                <a:cs typeface="Trebuchet MS"/>
              </a:rPr>
              <a:t>de</a:t>
            </a:r>
            <a:r>
              <a:rPr lang="fr-FR" sz="4400" b="1" spc="-85" dirty="0" smtClean="0">
                <a:solidFill>
                  <a:srgbClr val="548AB8"/>
                </a:solidFill>
                <a:latin typeface="Trebuchet MS"/>
                <a:cs typeface="Trebuchet MS"/>
              </a:rPr>
              <a:t> </a:t>
            </a:r>
            <a:r>
              <a:rPr lang="fr-FR" sz="4400" b="1" spc="-125" dirty="0" smtClean="0">
                <a:solidFill>
                  <a:srgbClr val="548AB8"/>
                </a:solidFill>
                <a:latin typeface="Trebuchet MS"/>
                <a:cs typeface="Trebuchet MS"/>
              </a:rPr>
              <a:t>pharmacologie</a:t>
            </a:r>
            <a:endParaRPr lang="fr-FR" sz="44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772698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="" xmlns:a16="http://schemas.microsoft.com/office/drawing/2014/main" id="{8D9AA800-79CB-D3DC-00EB-C945F28816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13522" y="2428856"/>
            <a:ext cx="16857860" cy="5966460"/>
          </a:xfrm>
        </p:spPr>
        <p:txBody>
          <a:bodyPr>
            <a:normAutofit lnSpcReduction="10000"/>
          </a:bodyPr>
          <a:lstStyle/>
          <a:p>
            <a:r>
              <a:rPr lang="fr-FR" sz="2800" b="1" dirty="0" smtClean="0">
                <a:solidFill>
                  <a:schemeClr val="tx1"/>
                </a:solidFill>
              </a:rPr>
              <a:t>E/LES ANTAGONISTES ALPHA ADRÉNERGIQUES</a:t>
            </a:r>
            <a:r>
              <a:rPr lang="fr-FR" sz="2800" dirty="0" smtClean="0">
                <a:solidFill>
                  <a:schemeClr val="tx1"/>
                </a:solidFill>
              </a:rPr>
              <a:t>: </a:t>
            </a:r>
            <a:r>
              <a:rPr lang="fr-FR" sz="2800" dirty="0">
                <a:solidFill>
                  <a:schemeClr val="tx1"/>
                </a:solidFill>
              </a:rPr>
              <a:t>vasodilatateurs artériolaire et veineux par blocage des récepteurs alpha 1 adrénergique postsynaptique au niveau vasculaire </a:t>
            </a:r>
            <a:endParaRPr lang="fr-FR" sz="2800" dirty="0" smtClean="0">
              <a:solidFill>
                <a:schemeClr val="tx1"/>
              </a:solidFill>
            </a:endParaRPr>
          </a:p>
          <a:p>
            <a:endParaRPr lang="fr-FR" sz="2800" dirty="0">
              <a:solidFill>
                <a:schemeClr val="tx1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fr-FR" sz="2800" b="1" dirty="0">
                <a:solidFill>
                  <a:schemeClr val="tx1"/>
                </a:solidFill>
              </a:rPr>
              <a:t>Exemple</a:t>
            </a:r>
            <a:r>
              <a:rPr lang="fr-FR" sz="2800" dirty="0">
                <a:solidFill>
                  <a:schemeClr val="tx1"/>
                </a:solidFill>
              </a:rPr>
              <a:t>: </a:t>
            </a:r>
            <a:r>
              <a:rPr lang="fr-FR" sz="2800" dirty="0" err="1">
                <a:solidFill>
                  <a:schemeClr val="tx1"/>
                </a:solidFill>
              </a:rPr>
              <a:t>urapidil</a:t>
            </a:r>
            <a:r>
              <a:rPr lang="fr-FR" sz="2800" dirty="0">
                <a:solidFill>
                  <a:schemeClr val="tx1"/>
                </a:solidFill>
              </a:rPr>
              <a:t>, </a:t>
            </a:r>
            <a:r>
              <a:rPr lang="fr-FR" sz="2800" dirty="0" err="1" smtClean="0">
                <a:solidFill>
                  <a:schemeClr val="tx1"/>
                </a:solidFill>
              </a:rPr>
              <a:t>prazosine</a:t>
            </a:r>
            <a:endParaRPr lang="fr-FR" sz="2800" dirty="0" smtClean="0">
              <a:solidFill>
                <a:schemeClr val="tx1"/>
              </a:solidFill>
            </a:endParaRPr>
          </a:p>
          <a:p>
            <a:endParaRPr lang="fr-FR" sz="2800" dirty="0">
              <a:solidFill>
                <a:schemeClr val="tx1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fr-FR" sz="2800" b="1" dirty="0">
                <a:solidFill>
                  <a:schemeClr val="tx1"/>
                </a:solidFill>
              </a:rPr>
              <a:t>Indications</a:t>
            </a:r>
            <a:r>
              <a:rPr lang="fr-FR" sz="2800" dirty="0">
                <a:solidFill>
                  <a:schemeClr val="tx1"/>
                </a:solidFill>
              </a:rPr>
              <a:t>:  HTA </a:t>
            </a:r>
            <a:r>
              <a:rPr lang="fr-FR" sz="2800" dirty="0" smtClean="0">
                <a:solidFill>
                  <a:schemeClr val="tx1"/>
                </a:solidFill>
              </a:rPr>
              <a:t>en </a:t>
            </a:r>
            <a:r>
              <a:rPr lang="fr-FR" sz="2800" dirty="0" err="1" smtClean="0">
                <a:solidFill>
                  <a:schemeClr val="tx1"/>
                </a:solidFill>
              </a:rPr>
              <a:t>deuxiéme</a:t>
            </a:r>
            <a:r>
              <a:rPr lang="fr-FR" sz="2800" dirty="0" smtClean="0">
                <a:solidFill>
                  <a:schemeClr val="tx1"/>
                </a:solidFill>
              </a:rPr>
              <a:t> intention, </a:t>
            </a:r>
            <a:r>
              <a:rPr lang="fr-FR" sz="2800" dirty="0" err="1">
                <a:solidFill>
                  <a:schemeClr val="tx1"/>
                </a:solidFill>
              </a:rPr>
              <a:t>trt</a:t>
            </a:r>
            <a:r>
              <a:rPr lang="fr-FR" sz="2800" dirty="0">
                <a:solidFill>
                  <a:schemeClr val="tx1"/>
                </a:solidFill>
              </a:rPr>
              <a:t> symptomatique du syndrome de </a:t>
            </a:r>
            <a:r>
              <a:rPr lang="fr-FR" sz="2800" dirty="0" err="1">
                <a:solidFill>
                  <a:schemeClr val="tx1"/>
                </a:solidFill>
              </a:rPr>
              <a:t>raynaud</a:t>
            </a:r>
            <a:r>
              <a:rPr lang="fr-FR" sz="2800" dirty="0">
                <a:solidFill>
                  <a:schemeClr val="tx1"/>
                </a:solidFill>
              </a:rPr>
              <a:t>, manifestations fonctionnelles de l’</a:t>
            </a:r>
            <a:r>
              <a:rPr lang="fr-FR" sz="2800" dirty="0" err="1">
                <a:solidFill>
                  <a:schemeClr val="tx1"/>
                </a:solidFill>
              </a:rPr>
              <a:t>adenome</a:t>
            </a:r>
            <a:r>
              <a:rPr lang="fr-FR" sz="2800" dirty="0">
                <a:solidFill>
                  <a:schemeClr val="tx1"/>
                </a:solidFill>
              </a:rPr>
              <a:t> de la prostate </a:t>
            </a:r>
            <a:endParaRPr lang="fr-FR" sz="2800" dirty="0" smtClean="0">
              <a:solidFill>
                <a:schemeClr val="tx1"/>
              </a:solidFill>
            </a:endParaRPr>
          </a:p>
          <a:p>
            <a:endParaRPr lang="fr-FR" sz="2800" dirty="0">
              <a:solidFill>
                <a:schemeClr val="tx1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fr-FR" sz="2800" b="1" dirty="0">
                <a:solidFill>
                  <a:schemeClr val="tx1"/>
                </a:solidFill>
              </a:rPr>
              <a:t>Effets indésirables</a:t>
            </a:r>
            <a:r>
              <a:rPr lang="fr-FR" sz="2800" dirty="0">
                <a:solidFill>
                  <a:schemeClr val="tx1"/>
                </a:solidFill>
              </a:rPr>
              <a:t>: hypotension orthostatique, tachycardie et reflex, troubles digestifs(nausées, constipation, bouche sèche), </a:t>
            </a:r>
            <a:r>
              <a:rPr lang="fr-FR" sz="2800" dirty="0" err="1">
                <a:solidFill>
                  <a:schemeClr val="tx1"/>
                </a:solidFill>
              </a:rPr>
              <a:t>céphalés</a:t>
            </a:r>
            <a:r>
              <a:rPr lang="fr-FR" sz="2800" dirty="0">
                <a:solidFill>
                  <a:schemeClr val="tx1"/>
                </a:solidFill>
              </a:rPr>
              <a:t>, acouphène, troubles visuelles, impuissance, incontinence urinaire, réaction cutanées </a:t>
            </a:r>
            <a:r>
              <a:rPr lang="fr-FR" sz="2800" dirty="0" smtClean="0">
                <a:solidFill>
                  <a:schemeClr val="tx1"/>
                </a:solidFill>
              </a:rPr>
              <a:t>allergique</a:t>
            </a:r>
          </a:p>
          <a:p>
            <a:endParaRPr lang="fr-FR" sz="2800" dirty="0">
              <a:solidFill>
                <a:schemeClr val="tx1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fr-FR" sz="2800" b="1" dirty="0">
                <a:solidFill>
                  <a:schemeClr val="tx1"/>
                </a:solidFill>
              </a:rPr>
              <a:t>Contre indication</a:t>
            </a:r>
            <a:r>
              <a:rPr lang="fr-FR" sz="2800" dirty="0">
                <a:solidFill>
                  <a:schemeClr val="tx1"/>
                </a:solidFill>
              </a:rPr>
              <a:t>:  insuffisance cardiaque droite par embolie pulmonaire, OAP du à une </a:t>
            </a:r>
            <a:r>
              <a:rPr lang="fr-FR" sz="2800" dirty="0" err="1">
                <a:solidFill>
                  <a:schemeClr val="tx1"/>
                </a:solidFill>
              </a:rPr>
              <a:t>stenose</a:t>
            </a:r>
            <a:r>
              <a:rPr lang="fr-FR" sz="2800" dirty="0">
                <a:solidFill>
                  <a:schemeClr val="tx1"/>
                </a:solidFill>
              </a:rPr>
              <a:t> aortique ou mitrale, angor non </a:t>
            </a:r>
            <a:r>
              <a:rPr lang="fr-FR" sz="2800" dirty="0" err="1">
                <a:solidFill>
                  <a:schemeClr val="tx1"/>
                </a:solidFill>
              </a:rPr>
              <a:t>controlé</a:t>
            </a:r>
            <a:r>
              <a:rPr lang="fr-FR" sz="2800" dirty="0">
                <a:solidFill>
                  <a:schemeClr val="tx1"/>
                </a:solidFill>
              </a:rPr>
              <a:t>, </a:t>
            </a:r>
            <a:r>
              <a:rPr lang="fr-FR" sz="2800" dirty="0" smtClean="0">
                <a:solidFill>
                  <a:schemeClr val="tx1"/>
                </a:solidFill>
              </a:rPr>
              <a:t>enfant≤ 12ans.</a:t>
            </a:r>
            <a:endParaRPr lang="fr-FR" sz="2800" dirty="0">
              <a:solidFill>
                <a:schemeClr val="tx1"/>
              </a:solidFill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="" xmlns:a16="http://schemas.microsoft.com/office/drawing/2014/main" id="{ECC1D87E-D979-2082-404E-AD53A71A6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646" y="671513"/>
            <a:ext cx="16211562" cy="959645"/>
          </a:xfrm>
        </p:spPr>
        <p:txBody>
          <a:bodyPr>
            <a:normAutofit fontScale="90000"/>
          </a:bodyPr>
          <a:lstStyle/>
          <a:p>
            <a:r>
              <a:rPr lang="fr-FR" sz="4800" b="1" dirty="0">
                <a:latin typeface="+mn-lt"/>
                <a:cs typeface="Segoe UI Light" panose="020B0502040204020203" pitchFamily="34" charset="0"/>
              </a:rPr>
              <a:t>Pharmacologie des médicaments des maladies cardiovasculaire</a:t>
            </a:r>
            <a:endParaRPr lang="fr-FR" sz="4800" b="1" dirty="0">
              <a:latin typeface="+mn-lt"/>
            </a:endParaRPr>
          </a:p>
        </p:txBody>
      </p:sp>
      <p:sp>
        <p:nvSpPr>
          <p:cNvPr id="5" name="Espace réservé du texte 1"/>
          <p:cNvSpPr txBox="1">
            <a:spLocks/>
          </p:cNvSpPr>
          <p:nvPr/>
        </p:nvSpPr>
        <p:spPr>
          <a:xfrm>
            <a:off x="927836" y="1857352"/>
            <a:ext cx="13321480" cy="647651"/>
          </a:xfrm>
          <a:prstGeom prst="rect">
            <a:avLst/>
          </a:prstGeom>
        </p:spPr>
        <p:txBody>
          <a:bodyPr>
            <a:noAutofit/>
          </a:bodyPr>
          <a:lstStyle/>
          <a:p>
            <a:pPr marL="612243" marR="0" lvl="0" indent="-612243" algn="l" defTabSz="163264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1. Les antihypertenseurs </a:t>
            </a:r>
            <a:endParaRPr kumimoji="0" lang="fr-FR" sz="36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7404354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="" xmlns:a16="http://schemas.microsoft.com/office/drawing/2014/main" id="{ECC1D87E-D979-2082-404E-AD53A71A6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21" y="411957"/>
            <a:ext cx="16457772" cy="1373957"/>
          </a:xfrm>
        </p:spPr>
        <p:txBody>
          <a:bodyPr>
            <a:normAutofit/>
          </a:bodyPr>
          <a:lstStyle/>
          <a:p>
            <a:r>
              <a:rPr lang="fr-FR" sz="4800" b="1" dirty="0">
                <a:latin typeface="+mn-lt"/>
                <a:cs typeface="Segoe UI Light" panose="020B0502040204020203" pitchFamily="34" charset="0"/>
              </a:rPr>
              <a:t>Pharmacologie des médicaments des maladies cardiovasculaire</a:t>
            </a:r>
            <a:endParaRPr lang="fr-FR" sz="4800" b="1" dirty="0">
              <a:latin typeface="+mn-lt"/>
            </a:endParaRPr>
          </a:p>
        </p:txBody>
      </p:sp>
      <p:sp>
        <p:nvSpPr>
          <p:cNvPr id="5" name="Espace réservé du texte 1"/>
          <p:cNvSpPr txBox="1">
            <a:spLocks noGrp="1"/>
          </p:cNvSpPr>
          <p:nvPr>
            <p:ph idx="1"/>
          </p:nvPr>
        </p:nvSpPr>
        <p:spPr>
          <a:xfrm>
            <a:off x="927100" y="2428856"/>
            <a:ext cx="16717963" cy="6761182"/>
          </a:xfrm>
          <a:prstGeom prst="rect">
            <a:avLst/>
          </a:prstGeom>
        </p:spPr>
        <p:txBody>
          <a:bodyPr>
            <a:noAutofit/>
          </a:bodyPr>
          <a:lstStyle/>
          <a:p>
            <a:pPr marL="742950" marR="0" lvl="0" indent="-742950" algn="l" defTabSz="163264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fr-FR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fr-FR" sz="4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Espace réservé du texte 1"/>
          <p:cNvSpPr txBox="1">
            <a:spLocks/>
          </p:cNvSpPr>
          <p:nvPr/>
        </p:nvSpPr>
        <p:spPr>
          <a:xfrm>
            <a:off x="856398" y="1643038"/>
            <a:ext cx="13321480" cy="647651"/>
          </a:xfrm>
          <a:prstGeom prst="rect">
            <a:avLst/>
          </a:prstGeom>
        </p:spPr>
        <p:txBody>
          <a:bodyPr>
            <a:noAutofit/>
          </a:bodyPr>
          <a:lstStyle/>
          <a:p>
            <a:pPr marL="612243" marR="0" lvl="0" indent="-612243" algn="l" defTabSz="163264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1. Les antihypertenseurs </a:t>
            </a:r>
            <a:endParaRPr kumimoji="0" lang="fr-FR" sz="36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570646" y="2428856"/>
            <a:ext cx="17430872" cy="790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 smtClean="0"/>
              <a:t>F/LES VASODILATATEURS DIRECT </a:t>
            </a:r>
            <a:r>
              <a:rPr lang="fr-FR" sz="2400" b="1" dirty="0" smtClean="0"/>
              <a:t>: </a:t>
            </a:r>
            <a:r>
              <a:rPr lang="fr-FR" sz="2400" dirty="0" smtClean="0"/>
              <a:t>Antihypertenseur vasodilatateur artériolaire avec un effet direct sur les fibres musculaires lisses artériolaires</a:t>
            </a:r>
          </a:p>
          <a:p>
            <a:endParaRPr lang="fr-FR" sz="2400" b="1" dirty="0" smtClean="0"/>
          </a:p>
          <a:p>
            <a:r>
              <a:rPr lang="fr-FR" sz="2400" b="1" dirty="0" smtClean="0"/>
              <a:t>Exemples: </a:t>
            </a:r>
            <a:r>
              <a:rPr lang="fr-FR" sz="2400" dirty="0" err="1" smtClean="0"/>
              <a:t>minoxidil</a:t>
            </a:r>
            <a:r>
              <a:rPr lang="fr-FR" sz="2400" dirty="0" smtClean="0"/>
              <a:t>, </a:t>
            </a:r>
            <a:r>
              <a:rPr lang="fr-FR" sz="2400" dirty="0" err="1" smtClean="0"/>
              <a:t>nitroprussiate</a:t>
            </a:r>
            <a:r>
              <a:rPr lang="fr-FR" sz="2400" dirty="0" smtClean="0"/>
              <a:t> de sodium, </a:t>
            </a:r>
            <a:r>
              <a:rPr lang="fr-FR" sz="2400" dirty="0" err="1" smtClean="0"/>
              <a:t>dihydralazine</a:t>
            </a:r>
            <a:endParaRPr lang="fr-FR" sz="2400" dirty="0" smtClean="0"/>
          </a:p>
          <a:p>
            <a:endParaRPr lang="fr-FR" sz="2400" dirty="0" smtClean="0"/>
          </a:p>
          <a:p>
            <a:r>
              <a:rPr lang="fr-FR" sz="2400" b="1" dirty="0" smtClean="0"/>
              <a:t>Indications: </a:t>
            </a:r>
          </a:p>
          <a:p>
            <a:r>
              <a:rPr lang="fr-FR" sz="2400" dirty="0" err="1" smtClean="0"/>
              <a:t>Minoxidil</a:t>
            </a:r>
            <a:r>
              <a:rPr lang="fr-FR" sz="2400" dirty="0" smtClean="0"/>
              <a:t> </a:t>
            </a:r>
            <a:r>
              <a:rPr lang="fr-FR" sz="2400" b="1" dirty="0" smtClean="0"/>
              <a:t>: </a:t>
            </a:r>
            <a:r>
              <a:rPr lang="fr-FR" sz="2400" dirty="0" err="1" smtClean="0"/>
              <a:t>trt</a:t>
            </a:r>
            <a:r>
              <a:rPr lang="fr-FR" sz="2400" dirty="0" smtClean="0"/>
              <a:t> d’HTA âpres échec d’association d’au moins 2 antihypertenseurs dont un diurétique</a:t>
            </a:r>
          </a:p>
          <a:p>
            <a:endParaRPr lang="fr-FR" sz="2400" dirty="0" smtClean="0"/>
          </a:p>
          <a:p>
            <a:r>
              <a:rPr lang="fr-FR" sz="2400" dirty="0" err="1" smtClean="0"/>
              <a:t>Nitroprussiate</a:t>
            </a:r>
            <a:r>
              <a:rPr lang="fr-FR" sz="2400" dirty="0" smtClean="0"/>
              <a:t>: urgence hypertensives, insuffisance cardiaque aigue avec bas débit.</a:t>
            </a:r>
          </a:p>
          <a:p>
            <a:endParaRPr lang="fr-FR" sz="2400" dirty="0" smtClean="0"/>
          </a:p>
          <a:p>
            <a:r>
              <a:rPr lang="fr-FR" sz="2400" dirty="0" err="1" smtClean="0"/>
              <a:t>Dihydralazine</a:t>
            </a:r>
            <a:r>
              <a:rPr lang="fr-FR" sz="2400" dirty="0" smtClean="0"/>
              <a:t>: pré-éclampsie grave menaçant le pronostic vital </a:t>
            </a:r>
          </a:p>
          <a:p>
            <a:endParaRPr lang="fr-FR" sz="2400" b="1" dirty="0" smtClean="0"/>
          </a:p>
          <a:p>
            <a:r>
              <a:rPr lang="fr-FR" sz="2400" b="1" dirty="0" smtClean="0"/>
              <a:t>Effets indesirables: </a:t>
            </a:r>
            <a:r>
              <a:rPr lang="fr-FR" sz="2400" dirty="0" smtClean="0"/>
              <a:t>tachycardie reflex, rétention </a:t>
            </a:r>
            <a:r>
              <a:rPr lang="fr-FR" sz="2400" dirty="0" err="1" smtClean="0"/>
              <a:t>hydrosodée</a:t>
            </a:r>
            <a:r>
              <a:rPr lang="fr-FR" sz="2400" dirty="0" smtClean="0"/>
              <a:t>, hypertrichose réversible à l’</a:t>
            </a:r>
            <a:r>
              <a:rPr lang="fr-FR" sz="2400" dirty="0" err="1" smtClean="0"/>
              <a:t>arrét</a:t>
            </a:r>
            <a:r>
              <a:rPr lang="fr-FR" sz="2400" dirty="0" smtClean="0"/>
              <a:t> du </a:t>
            </a:r>
            <a:r>
              <a:rPr lang="fr-FR" sz="2400" dirty="0" err="1" smtClean="0"/>
              <a:t>trt</a:t>
            </a:r>
            <a:r>
              <a:rPr lang="fr-FR" sz="2400" dirty="0" smtClean="0"/>
              <a:t> pour le </a:t>
            </a:r>
            <a:r>
              <a:rPr lang="fr-FR" sz="2400" dirty="0" err="1" smtClean="0"/>
              <a:t>Minoxidil</a:t>
            </a:r>
            <a:r>
              <a:rPr lang="fr-FR" sz="2400" dirty="0" smtClean="0"/>
              <a:t> </a:t>
            </a:r>
          </a:p>
          <a:p>
            <a:endParaRPr lang="fr-FR" sz="2400" b="1" dirty="0" smtClean="0"/>
          </a:p>
          <a:p>
            <a:r>
              <a:rPr lang="fr-FR" sz="2400" b="1" dirty="0" smtClean="0"/>
              <a:t>Contre indications: </a:t>
            </a:r>
            <a:r>
              <a:rPr lang="fr-FR" sz="2400" dirty="0" smtClean="0"/>
              <a:t>Grossesse et allaitement;</a:t>
            </a:r>
          </a:p>
          <a:p>
            <a:endParaRPr lang="fr-FR" sz="2400" dirty="0" smtClean="0"/>
          </a:p>
          <a:p>
            <a:r>
              <a:rPr lang="fr-FR" sz="2400" dirty="0" err="1" smtClean="0"/>
              <a:t>Minoxidil</a:t>
            </a:r>
            <a:r>
              <a:rPr lang="fr-FR" sz="2400" dirty="0" smtClean="0"/>
              <a:t>: post IDM récent, HTA pulmonaire suite à une sténose mitrale;</a:t>
            </a:r>
          </a:p>
          <a:p>
            <a:endParaRPr lang="fr-FR" sz="2400" dirty="0" smtClean="0"/>
          </a:p>
          <a:p>
            <a:r>
              <a:rPr lang="fr-FR" sz="2400" dirty="0" err="1" smtClean="0"/>
              <a:t>Nitroprussiate</a:t>
            </a:r>
            <a:r>
              <a:rPr lang="fr-FR" sz="2400" dirty="0" smtClean="0"/>
              <a:t>:  </a:t>
            </a:r>
            <a:r>
              <a:rPr lang="fr-FR" sz="2400" dirty="0" err="1" smtClean="0"/>
              <a:t>hypovolémie</a:t>
            </a:r>
            <a:r>
              <a:rPr lang="fr-FR" sz="2400" dirty="0" smtClean="0"/>
              <a:t>, insuffisance hépatique sévère.</a:t>
            </a:r>
          </a:p>
          <a:p>
            <a:endParaRPr lang="fr-FR" sz="2400" dirty="0" smtClean="0"/>
          </a:p>
          <a:p>
            <a:endParaRPr lang="fr-FR" sz="2400" b="1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1642216" y="1500162"/>
            <a:ext cx="13321480" cy="647651"/>
          </a:xfrm>
        </p:spPr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fr-FR" sz="5800" b="1" dirty="0" smtClean="0"/>
              <a:t>1. Les antihypertenseurs </a:t>
            </a:r>
          </a:p>
          <a:p>
            <a:pPr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5400" b="1" dirty="0" smtClean="0"/>
              <a:t>Les classes médicamenteuses utilisées en cardiologie</a:t>
            </a:r>
            <a:endParaRPr lang="fr-FR" sz="54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356332" y="2143104"/>
            <a:ext cx="17573748" cy="7429552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fr-FR" sz="2800" b="1" dirty="0" smtClean="0">
                <a:solidFill>
                  <a:schemeClr val="tx1"/>
                </a:solidFill>
                <a:effectLst/>
              </a:rPr>
              <a:t>G/LES ANTIHYPERTENSEURS CENTRAUX </a:t>
            </a:r>
            <a:r>
              <a:rPr lang="fr-FR" sz="3200" b="1" dirty="0" smtClean="0">
                <a:solidFill>
                  <a:schemeClr val="tx1"/>
                </a:solidFill>
                <a:effectLst/>
              </a:rPr>
              <a:t>: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Antihypertenseurs d’action centrale : effet α  sympathomimétique sur les centres  </a:t>
            </a:r>
          </a:p>
          <a:p>
            <a:pPr algn="just">
              <a:buNone/>
            </a:pPr>
            <a:r>
              <a:rPr lang="fr-FR" sz="2400" dirty="0" smtClean="0">
                <a:solidFill>
                  <a:schemeClr val="tx1"/>
                </a:solidFill>
                <a:effectLst/>
              </a:rPr>
              <a:t>bulbaires  entraînant une diminution du tonus sympathique périphérique et de la pression artérielle systolique et diastolique.</a:t>
            </a:r>
          </a:p>
          <a:p>
            <a:pPr algn="just">
              <a:buNone/>
            </a:pPr>
            <a:r>
              <a:rPr lang="fr-FR" sz="2400" dirty="0" smtClean="0">
                <a:solidFill>
                  <a:schemeClr val="tx1"/>
                </a:solidFill>
                <a:effectLst/>
              </a:rPr>
              <a:t>Le tonus vagal est augmenté, entraînant une bradycardie modérée.</a:t>
            </a:r>
          </a:p>
          <a:p>
            <a:pPr algn="just"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 algn="just">
              <a:buFont typeface="Wingdings" pitchFamily="2" charset="2"/>
              <a:buChar char="Ø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Exemples: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clonidine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rilménidine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moxonidine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  <a:r>
              <a:rPr lang="el-GR" sz="2400" dirty="0" smtClean="0">
                <a:solidFill>
                  <a:schemeClr val="tx1"/>
                </a:solidFill>
                <a:effectLst/>
              </a:rPr>
              <a:t>α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methyldopa</a:t>
            </a: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 algn="just"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 algn="just">
              <a:buFont typeface="Wingdings" pitchFamily="2" charset="2"/>
              <a:buChar char="Ø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Indications: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trt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des urgences hypertensive,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clonidine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est utilisé adjuvant d’anesthésie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locoregionale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</a:p>
          <a:p>
            <a:pPr algn="just"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 algn="just">
              <a:buFont typeface="Wingdings" pitchFamily="2" charset="2"/>
              <a:buChar char="Ø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Effets indesirables: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sécheresse buccale, constipation, hypotension orthostatique, bradycardie, syndrome dépressif, somnolence, </a:t>
            </a:r>
          </a:p>
          <a:p>
            <a:pPr algn="just">
              <a:buNone/>
            </a:pPr>
            <a:r>
              <a:rPr lang="fr-FR" sz="2400" dirty="0" smtClean="0">
                <a:solidFill>
                  <a:schemeClr val="tx1"/>
                </a:solidFill>
                <a:effectLst/>
              </a:rPr>
              <a:t>asthénie, baisse de libido, syndrome de sevrage à l’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arrét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brutal avec phénomène de rebond (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clonidine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), le syndrome parkinsonien, </a:t>
            </a:r>
          </a:p>
          <a:p>
            <a:pPr algn="just">
              <a:buNone/>
            </a:pPr>
            <a:r>
              <a:rPr lang="fr-FR" sz="2400" dirty="0" smtClean="0">
                <a:solidFill>
                  <a:schemeClr val="tx1"/>
                </a:solidFill>
                <a:effectLst/>
              </a:rPr>
              <a:t>l’anémie  hémolytique, l’hépatite cytolytique spécifique pour la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methyl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dopa.</a:t>
            </a:r>
          </a:p>
          <a:p>
            <a:pPr algn="just"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 algn="just">
              <a:buFont typeface="Wingdings" pitchFamily="2" charset="2"/>
              <a:buChar char="Ø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Contre indications :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état dépressif non contrôlé</a:t>
            </a:r>
          </a:p>
          <a:p>
            <a:pPr algn="just">
              <a:buNone/>
            </a:pPr>
            <a:r>
              <a:rPr lang="fr-FR" sz="2400" b="1" i="1" dirty="0" smtClean="0">
                <a:solidFill>
                  <a:srgbClr val="FF0000"/>
                </a:solidFill>
                <a:effectLst/>
              </a:rPr>
              <a:t>Contre indications spécifique à la </a:t>
            </a:r>
            <a:r>
              <a:rPr lang="fr-FR" sz="2400" b="1" i="1" dirty="0" err="1" smtClean="0">
                <a:solidFill>
                  <a:srgbClr val="FF0000"/>
                </a:solidFill>
                <a:effectLst/>
              </a:rPr>
              <a:t>méthyldopa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: antécédent de troubles hépatique ou d’anémie hémolytique</a:t>
            </a:r>
          </a:p>
          <a:p>
            <a:pPr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>
              <a:buNone/>
            </a:pPr>
            <a:endParaRPr lang="fr-FR" sz="2400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4"/>
          </p:nvPr>
        </p:nvSpPr>
        <p:spPr>
          <a:xfrm>
            <a:off x="1356464" y="928658"/>
            <a:ext cx="13321480" cy="647651"/>
          </a:xfrm>
        </p:spPr>
        <p:txBody>
          <a:bodyPr/>
          <a:lstStyle/>
          <a:p>
            <a:pPr>
              <a:buNone/>
            </a:pPr>
            <a:r>
              <a:rPr lang="fr-FR" sz="3600" b="1" dirty="0" smtClean="0">
                <a:solidFill>
                  <a:schemeClr val="tx2"/>
                </a:solidFill>
                <a:latin typeface="+mn-lt"/>
              </a:rPr>
              <a:t>2. Les </a:t>
            </a:r>
            <a:r>
              <a:rPr lang="fr-FR" sz="3600" b="1" dirty="0" err="1" smtClean="0">
                <a:solidFill>
                  <a:schemeClr val="tx2"/>
                </a:solidFill>
                <a:latin typeface="+mn-lt"/>
              </a:rPr>
              <a:t>antiangoreux</a:t>
            </a:r>
            <a:endParaRPr lang="fr-FR" sz="360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1285026" y="1500162"/>
            <a:ext cx="17645186" cy="8358210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fr-FR" sz="2600" spc="-175" dirty="0" smtClean="0">
                <a:solidFill>
                  <a:schemeClr val="tx1"/>
                </a:solidFill>
                <a:effectLst/>
                <a:cs typeface="Arial"/>
              </a:rPr>
              <a:t>sont </a:t>
            </a:r>
            <a:r>
              <a:rPr lang="fr-FR" sz="2600" spc="-155" dirty="0" smtClean="0">
                <a:solidFill>
                  <a:schemeClr val="tx1"/>
                </a:solidFill>
                <a:effectLst/>
                <a:cs typeface="Arial"/>
              </a:rPr>
              <a:t>des </a:t>
            </a:r>
            <a:r>
              <a:rPr lang="fr-FR" sz="2600" spc="-165" dirty="0" smtClean="0">
                <a:solidFill>
                  <a:schemeClr val="tx1"/>
                </a:solidFill>
                <a:effectLst/>
                <a:cs typeface="Arial"/>
              </a:rPr>
              <a:t>médicaments </a:t>
            </a:r>
            <a:r>
              <a:rPr lang="fr-FR" sz="2600" spc="-150" dirty="0" smtClean="0">
                <a:solidFill>
                  <a:schemeClr val="tx1"/>
                </a:solidFill>
                <a:effectLst/>
                <a:cs typeface="Arial"/>
              </a:rPr>
              <a:t>destinés </a:t>
            </a:r>
            <a:r>
              <a:rPr lang="fr-FR" sz="2600" spc="-10" dirty="0" smtClean="0">
                <a:solidFill>
                  <a:schemeClr val="tx1"/>
                </a:solidFill>
                <a:effectLst/>
                <a:cs typeface="Arial"/>
              </a:rPr>
              <a:t>à </a:t>
            </a:r>
            <a:r>
              <a:rPr lang="fr-FR" sz="2600" spc="-70" dirty="0" smtClean="0">
                <a:solidFill>
                  <a:schemeClr val="tx1"/>
                </a:solidFill>
                <a:effectLst/>
                <a:cs typeface="Arial"/>
              </a:rPr>
              <a:t>réduire </a:t>
            </a:r>
            <a:r>
              <a:rPr lang="fr-FR" sz="2600" spc="-155" dirty="0" smtClean="0">
                <a:solidFill>
                  <a:schemeClr val="tx1"/>
                </a:solidFill>
                <a:effectLst/>
                <a:cs typeface="Arial"/>
              </a:rPr>
              <a:t>les </a:t>
            </a:r>
            <a:r>
              <a:rPr lang="fr-FR" sz="2600" spc="-180" dirty="0" smtClean="0">
                <a:solidFill>
                  <a:schemeClr val="tx1"/>
                </a:solidFill>
                <a:effectLst/>
                <a:cs typeface="Arial"/>
              </a:rPr>
              <a:t>symptômes </a:t>
            </a:r>
            <a:r>
              <a:rPr lang="fr-FR" sz="2600" spc="-70" dirty="0" smtClean="0">
                <a:solidFill>
                  <a:schemeClr val="tx1"/>
                </a:solidFill>
                <a:effectLst/>
                <a:cs typeface="Arial"/>
              </a:rPr>
              <a:t>de  l’angor, </a:t>
            </a:r>
            <a:r>
              <a:rPr lang="fr-FR" sz="2600" spc="-200" dirty="0" smtClean="0">
                <a:solidFill>
                  <a:schemeClr val="tx1"/>
                </a:solidFill>
                <a:effectLst/>
                <a:cs typeface="Arial"/>
              </a:rPr>
              <a:t>conséquences </a:t>
            </a:r>
            <a:r>
              <a:rPr lang="fr-FR" sz="2600" spc="-65" dirty="0" smtClean="0">
                <a:solidFill>
                  <a:schemeClr val="tx1"/>
                </a:solidFill>
                <a:effectLst/>
                <a:cs typeface="Arial"/>
              </a:rPr>
              <a:t>de </a:t>
            </a:r>
            <a:r>
              <a:rPr lang="fr-FR" sz="2600" spc="-145" dirty="0" smtClean="0">
                <a:solidFill>
                  <a:schemeClr val="tx1"/>
                </a:solidFill>
                <a:effectLst/>
                <a:cs typeface="Arial"/>
              </a:rPr>
              <a:t>l’ischémie </a:t>
            </a:r>
            <a:r>
              <a:rPr lang="fr-FR" sz="2600" spc="-105" dirty="0" smtClean="0">
                <a:solidFill>
                  <a:schemeClr val="tx1"/>
                </a:solidFill>
                <a:effectLst/>
                <a:cs typeface="Arial"/>
              </a:rPr>
              <a:t>myocardique. </a:t>
            </a:r>
            <a:r>
              <a:rPr lang="fr-FR" sz="2600" spc="-100" dirty="0" smtClean="0">
                <a:solidFill>
                  <a:schemeClr val="tx1"/>
                </a:solidFill>
                <a:effectLst/>
                <a:cs typeface="Arial"/>
              </a:rPr>
              <a:t>Cette </a:t>
            </a:r>
            <a:r>
              <a:rPr lang="fr-FR" sz="2600" spc="-180" dirty="0" smtClean="0">
                <a:solidFill>
                  <a:schemeClr val="tx1"/>
                </a:solidFill>
                <a:effectLst/>
                <a:cs typeface="Arial"/>
              </a:rPr>
              <a:t>ischémie </a:t>
            </a:r>
            <a:r>
              <a:rPr lang="fr-FR" sz="2600" spc="-120" dirty="0" smtClean="0">
                <a:solidFill>
                  <a:schemeClr val="tx1"/>
                </a:solidFill>
                <a:effectLst/>
                <a:cs typeface="Arial"/>
              </a:rPr>
              <a:t>résulte </a:t>
            </a:r>
            <a:r>
              <a:rPr lang="fr-FR" sz="2600" spc="-130" dirty="0" smtClean="0">
                <a:solidFill>
                  <a:schemeClr val="tx1"/>
                </a:solidFill>
                <a:effectLst/>
                <a:cs typeface="Arial"/>
              </a:rPr>
              <a:t>d’un  </a:t>
            </a:r>
            <a:r>
              <a:rPr lang="fr-FR" sz="2600" spc="-85" dirty="0" smtClean="0">
                <a:solidFill>
                  <a:schemeClr val="tx1"/>
                </a:solidFill>
                <a:effectLst/>
                <a:cs typeface="Arial"/>
              </a:rPr>
              <a:t>déséquilibre</a:t>
            </a:r>
          </a:p>
          <a:p>
            <a:pPr>
              <a:buNone/>
            </a:pPr>
            <a:r>
              <a:rPr lang="fr-FR" sz="2600" spc="-95" dirty="0" smtClean="0">
                <a:solidFill>
                  <a:schemeClr val="tx1"/>
                </a:solidFill>
                <a:effectLst/>
                <a:cs typeface="Arial"/>
              </a:rPr>
              <a:t>entre </a:t>
            </a:r>
            <a:r>
              <a:rPr lang="fr-FR" sz="2600" spc="-155" dirty="0" smtClean="0">
                <a:solidFill>
                  <a:schemeClr val="tx1"/>
                </a:solidFill>
                <a:effectLst/>
                <a:cs typeface="Arial"/>
              </a:rPr>
              <a:t>les </a:t>
            </a:r>
            <a:r>
              <a:rPr lang="fr-FR" sz="2600" spc="-170" dirty="0" smtClean="0">
                <a:solidFill>
                  <a:schemeClr val="tx1"/>
                </a:solidFill>
                <a:effectLst/>
                <a:cs typeface="Arial"/>
              </a:rPr>
              <a:t>besoins </a:t>
            </a:r>
            <a:r>
              <a:rPr lang="fr-FR" sz="2600" spc="-65" dirty="0" smtClean="0">
                <a:solidFill>
                  <a:schemeClr val="tx1"/>
                </a:solidFill>
                <a:effectLst/>
                <a:cs typeface="Arial"/>
              </a:rPr>
              <a:t>et </a:t>
            </a:r>
            <a:r>
              <a:rPr lang="fr-FR" sz="2600" spc="-155" dirty="0" smtClean="0">
                <a:solidFill>
                  <a:schemeClr val="tx1"/>
                </a:solidFill>
                <a:effectLst/>
                <a:cs typeface="Arial"/>
              </a:rPr>
              <a:t>les </a:t>
            </a:r>
            <a:r>
              <a:rPr lang="fr-FR" sz="2600" spc="-75" dirty="0" smtClean="0">
                <a:solidFill>
                  <a:schemeClr val="tx1"/>
                </a:solidFill>
                <a:effectLst/>
                <a:cs typeface="Arial"/>
              </a:rPr>
              <a:t>apports </a:t>
            </a:r>
            <a:r>
              <a:rPr lang="fr-FR" sz="2600" spc="-175" dirty="0" smtClean="0">
                <a:solidFill>
                  <a:schemeClr val="tx1"/>
                </a:solidFill>
                <a:effectLst/>
                <a:cs typeface="Arial"/>
              </a:rPr>
              <a:t>en </a:t>
            </a:r>
            <a:r>
              <a:rPr lang="fr-FR" sz="2600" spc="-15" dirty="0" smtClean="0">
                <a:solidFill>
                  <a:schemeClr val="tx1"/>
                </a:solidFill>
                <a:effectLst/>
                <a:cs typeface="Arial"/>
              </a:rPr>
              <a:t>O2 </a:t>
            </a:r>
            <a:r>
              <a:rPr lang="fr-FR" sz="2600" spc="-130" dirty="0" smtClean="0">
                <a:solidFill>
                  <a:schemeClr val="tx1"/>
                </a:solidFill>
                <a:effectLst/>
                <a:cs typeface="Arial"/>
              </a:rPr>
              <a:t>du</a:t>
            </a:r>
            <a:r>
              <a:rPr lang="fr-FR" sz="2600" spc="75" dirty="0" smtClean="0">
                <a:solidFill>
                  <a:schemeClr val="tx1"/>
                </a:solidFill>
                <a:effectLst/>
                <a:cs typeface="Arial"/>
              </a:rPr>
              <a:t> 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myocarde</a:t>
            </a:r>
            <a:r>
              <a:rPr lang="fr-FR" sz="2600" spc="-110" dirty="0" smtClean="0">
                <a:cs typeface="Arial"/>
              </a:rPr>
              <a:t>.</a:t>
            </a:r>
          </a:p>
          <a:p>
            <a:pPr>
              <a:buNone/>
            </a:pPr>
            <a:r>
              <a:rPr lang="fr-FR" sz="2600" b="1" spc="-110" dirty="0" smtClean="0">
                <a:solidFill>
                  <a:srgbClr val="FF0000"/>
                </a:solidFill>
                <a:effectLst/>
                <a:cs typeface="Arial"/>
              </a:rPr>
              <a:t>Traitement de fond:</a:t>
            </a:r>
          </a:p>
          <a:p>
            <a:pPr>
              <a:buFont typeface="Wingdings" pitchFamily="2" charset="2"/>
              <a:buChar char="v"/>
            </a:pPr>
            <a:r>
              <a:rPr lang="fr-FR" sz="2600" b="1" spc="-110" dirty="0" smtClean="0">
                <a:solidFill>
                  <a:schemeClr val="tx1"/>
                </a:solidFill>
                <a:effectLst/>
                <a:cs typeface="Arial"/>
              </a:rPr>
              <a:t>Les bétabloquants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: 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atenolol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,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acebutolol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,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metoprolol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 </a:t>
            </a:r>
          </a:p>
          <a:p>
            <a:pPr>
              <a:buFont typeface="Wingdings" pitchFamily="2" charset="2"/>
              <a:buChar char="v"/>
            </a:pPr>
            <a:r>
              <a:rPr lang="fr-FR" sz="2600" b="1" spc="-110" dirty="0" smtClean="0">
                <a:solidFill>
                  <a:schemeClr val="tx1"/>
                </a:solidFill>
                <a:effectLst/>
                <a:cs typeface="Arial"/>
              </a:rPr>
              <a:t>Les inhibiteurs calciques 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: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diltiazem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,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verapamil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,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amlodipine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 </a:t>
            </a:r>
          </a:p>
          <a:p>
            <a:pPr>
              <a:buFont typeface="Wingdings" pitchFamily="2" charset="2"/>
              <a:buChar char="v"/>
            </a:pPr>
            <a:r>
              <a:rPr lang="fr-FR" sz="2600" b="1" spc="-110" dirty="0" smtClean="0">
                <a:solidFill>
                  <a:schemeClr val="tx1"/>
                </a:solidFill>
                <a:effectLst/>
                <a:cs typeface="Arial"/>
              </a:rPr>
              <a:t>Les dérivés nitrés et apparentés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: trinitrine,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isosorbide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 mono et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dinitrate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,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molsidomine</a:t>
            </a:r>
            <a:endParaRPr lang="fr-FR" sz="2600" spc="-110" dirty="0" smtClean="0">
              <a:solidFill>
                <a:schemeClr val="tx1"/>
              </a:solidFill>
              <a:effectLst/>
              <a:cs typeface="Arial"/>
            </a:endParaRPr>
          </a:p>
          <a:p>
            <a:pPr>
              <a:buFont typeface="Wingdings" pitchFamily="2" charset="2"/>
              <a:buChar char="v"/>
            </a:pPr>
            <a:r>
              <a:rPr lang="fr-FR" sz="2600" b="1" spc="-110" dirty="0" smtClean="0">
                <a:solidFill>
                  <a:schemeClr val="tx1"/>
                </a:solidFill>
                <a:effectLst/>
                <a:cs typeface="Arial"/>
              </a:rPr>
              <a:t>Activateurs potassiques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: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nicorandil</a:t>
            </a:r>
            <a:endParaRPr lang="fr-FR" sz="2600" spc="-110" dirty="0" smtClean="0">
              <a:solidFill>
                <a:schemeClr val="tx1"/>
              </a:solidFill>
              <a:effectLst/>
              <a:cs typeface="Arial"/>
            </a:endParaRPr>
          </a:p>
          <a:p>
            <a:pPr>
              <a:buFont typeface="Wingdings" pitchFamily="2" charset="2"/>
              <a:buChar char="v"/>
            </a:pPr>
            <a:r>
              <a:rPr lang="fr-FR" sz="2600" b="1" spc="-110" dirty="0" err="1" smtClean="0">
                <a:solidFill>
                  <a:schemeClr val="tx1"/>
                </a:solidFill>
                <a:effectLst/>
                <a:cs typeface="Arial"/>
              </a:rPr>
              <a:t>Antiangineux</a:t>
            </a:r>
            <a:r>
              <a:rPr lang="fr-FR" sz="2600" b="1" spc="-110" dirty="0" smtClean="0">
                <a:solidFill>
                  <a:schemeClr val="tx1"/>
                </a:solidFill>
                <a:effectLst/>
                <a:cs typeface="Arial"/>
              </a:rPr>
              <a:t> divers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: 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ivabradine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,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trimetazidine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 </a:t>
            </a:r>
          </a:p>
          <a:p>
            <a:pPr>
              <a:buNone/>
            </a:pPr>
            <a:endParaRPr lang="fr-FR" sz="2600" b="1" spc="-110" dirty="0" smtClean="0">
              <a:solidFill>
                <a:schemeClr val="tx1"/>
              </a:solidFill>
              <a:effectLst/>
              <a:cs typeface="Arial"/>
            </a:endParaRPr>
          </a:p>
          <a:p>
            <a:pPr>
              <a:buNone/>
            </a:pPr>
            <a:r>
              <a:rPr lang="fr-FR" sz="2600" b="1" spc="-110" dirty="0" smtClean="0">
                <a:solidFill>
                  <a:srgbClr val="FF0000"/>
                </a:solidFill>
                <a:effectLst/>
                <a:cs typeface="Arial"/>
              </a:rPr>
              <a:t>Traitement de crise</a:t>
            </a:r>
            <a:r>
              <a:rPr lang="fr-FR" sz="2600" b="1" spc="-110" dirty="0" smtClean="0">
                <a:solidFill>
                  <a:schemeClr val="tx1"/>
                </a:solidFill>
                <a:effectLst/>
                <a:cs typeface="Arial"/>
              </a:rPr>
              <a:t>: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 dérivés nitrés à action immédiate </a:t>
            </a:r>
          </a:p>
          <a:p>
            <a:pPr>
              <a:buFont typeface="Wingdings" pitchFamily="2" charset="2"/>
              <a:buChar char="v"/>
            </a:pPr>
            <a:r>
              <a:rPr lang="fr-FR" sz="2600" b="1" spc="-110" dirty="0" smtClean="0">
                <a:solidFill>
                  <a:schemeClr val="tx1"/>
                </a:solidFill>
                <a:effectLst/>
                <a:cs typeface="Arial"/>
              </a:rPr>
              <a:t>Dérivés nitrés et apparentés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: </a:t>
            </a:r>
            <a:r>
              <a:rPr lang="fr-FR" sz="2600" dirty="0" smtClean="0">
                <a:solidFill>
                  <a:schemeClr val="tx1"/>
                </a:solidFill>
                <a:effectLst/>
              </a:rPr>
              <a:t>vasodilatateurs veineux et artériel à forte dose, vasodilatateur coronaire avec effet </a:t>
            </a:r>
            <a:r>
              <a:rPr lang="fr-FR" sz="2600" dirty="0" err="1" smtClean="0">
                <a:solidFill>
                  <a:schemeClr val="tx1"/>
                </a:solidFill>
                <a:effectLst/>
              </a:rPr>
              <a:t>antispastique</a:t>
            </a:r>
            <a:r>
              <a:rPr lang="fr-FR" sz="2600" dirty="0" smtClean="0">
                <a:solidFill>
                  <a:schemeClr val="tx1"/>
                </a:solidFill>
                <a:effectLst/>
              </a:rPr>
              <a:t> et  </a:t>
            </a:r>
          </a:p>
          <a:p>
            <a:pPr>
              <a:buNone/>
            </a:pPr>
            <a:r>
              <a:rPr lang="fr-FR" sz="2600" dirty="0" smtClean="0">
                <a:solidFill>
                  <a:schemeClr val="tx1"/>
                </a:solidFill>
                <a:effectLst/>
              </a:rPr>
              <a:t>Redistribution du flux coronaire vers les zones ischémiques sous </a:t>
            </a:r>
            <a:r>
              <a:rPr lang="fr-FR" sz="2600" dirty="0" err="1" smtClean="0">
                <a:solidFill>
                  <a:schemeClr val="tx1"/>
                </a:solidFill>
                <a:effectLst/>
              </a:rPr>
              <a:t>endocardiques</a:t>
            </a:r>
            <a:r>
              <a:rPr lang="fr-FR" sz="2600" dirty="0" smtClean="0">
                <a:solidFill>
                  <a:schemeClr val="tx1"/>
                </a:solidFill>
                <a:effectLst/>
              </a:rPr>
              <a:t>.</a:t>
            </a:r>
          </a:p>
          <a:p>
            <a:pPr>
              <a:buNone/>
            </a:pPr>
            <a:endParaRPr lang="fr-FR" sz="2600" dirty="0" smtClean="0">
              <a:solidFill>
                <a:schemeClr val="tx1"/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I</a:t>
            </a:r>
            <a:r>
              <a:rPr lang="fr-FR" sz="2600" b="1" spc="-110" dirty="0" smtClean="0">
                <a:solidFill>
                  <a:schemeClr val="tx1"/>
                </a:solidFill>
                <a:effectLst/>
                <a:cs typeface="Arial"/>
              </a:rPr>
              <a:t>ndications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: </a:t>
            </a:r>
            <a:r>
              <a:rPr lang="fr-FR" sz="2600" spc="-110" dirty="0" err="1" smtClean="0">
                <a:solidFill>
                  <a:schemeClr val="tx1"/>
                </a:solidFill>
                <a:effectLst/>
                <a:cs typeface="Arial"/>
              </a:rPr>
              <a:t>trt</a:t>
            </a:r>
            <a:r>
              <a:rPr lang="fr-FR" sz="2600" spc="-110" dirty="0" smtClean="0">
                <a:solidFill>
                  <a:schemeClr val="tx1"/>
                </a:solidFill>
                <a:effectLst/>
                <a:cs typeface="Arial"/>
              </a:rPr>
              <a:t> préventif et curatif de la crise d’angor </a:t>
            </a:r>
          </a:p>
          <a:p>
            <a:pPr>
              <a:buNone/>
            </a:pPr>
            <a:endParaRPr lang="fr-FR" sz="2600" spc="-110" dirty="0" smtClean="0">
              <a:solidFill>
                <a:schemeClr val="tx1"/>
              </a:solidFill>
              <a:effectLst/>
              <a:cs typeface="Arial"/>
            </a:endParaRPr>
          </a:p>
          <a:p>
            <a:pPr>
              <a:buFont typeface="Wingdings" pitchFamily="2" charset="2"/>
              <a:buChar char="Ø"/>
            </a:pPr>
            <a:r>
              <a:rPr lang="fr-FR" sz="2600" b="1" spc="-110" dirty="0" smtClean="0">
                <a:solidFill>
                  <a:schemeClr val="tx1"/>
                </a:solidFill>
                <a:effectLst/>
                <a:cs typeface="Arial"/>
              </a:rPr>
              <a:t>Effets indesirables: </a:t>
            </a:r>
            <a:r>
              <a:rPr lang="fr-FR" sz="2600" dirty="0" smtClean="0">
                <a:solidFill>
                  <a:schemeClr val="tx1"/>
                </a:solidFill>
                <a:effectLst/>
              </a:rPr>
              <a:t>céphalées, hypotension, bouffées de chaleur, </a:t>
            </a:r>
            <a:r>
              <a:rPr lang="fr-FR" sz="2600" dirty="0" err="1" smtClean="0">
                <a:solidFill>
                  <a:schemeClr val="tx1"/>
                </a:solidFill>
                <a:effectLst/>
              </a:rPr>
              <a:t>érythéme</a:t>
            </a:r>
            <a:r>
              <a:rPr lang="fr-FR" sz="2600" dirty="0" smtClean="0">
                <a:solidFill>
                  <a:schemeClr val="tx1"/>
                </a:solidFill>
                <a:effectLst/>
              </a:rPr>
              <a:t> faciale, syncope.</a:t>
            </a:r>
          </a:p>
          <a:p>
            <a:pPr>
              <a:buNone/>
            </a:pPr>
            <a:endParaRPr lang="fr-FR" sz="2600" dirty="0" smtClean="0">
              <a:solidFill>
                <a:schemeClr val="tx1"/>
              </a:solidFill>
              <a:effectLst/>
            </a:endParaRPr>
          </a:p>
          <a:p>
            <a:pPr>
              <a:buFont typeface="Wingdings" pitchFamily="2" charset="2"/>
              <a:buChar char="Ø"/>
            </a:pPr>
            <a:r>
              <a:rPr lang="fr-FR" sz="2600" b="1" dirty="0" smtClean="0">
                <a:solidFill>
                  <a:schemeClr val="tx1"/>
                </a:solidFill>
                <a:effectLst/>
              </a:rPr>
              <a:t>Contre indications:  </a:t>
            </a:r>
            <a:r>
              <a:rPr lang="fr-FR" sz="2600" dirty="0" smtClean="0">
                <a:solidFill>
                  <a:schemeClr val="tx1"/>
                </a:solidFill>
                <a:effectLst/>
              </a:rPr>
              <a:t>état de choc, hypotension sévère, Cardiomyopathie obstructive, IDM aiguë, Hypertension intracrânienne, Allaitement.</a:t>
            </a:r>
          </a:p>
          <a:p>
            <a:pPr>
              <a:buNone/>
            </a:pPr>
            <a:endParaRPr lang="fr-FR" sz="2600" b="1" spc="-110" dirty="0" smtClean="0">
              <a:solidFill>
                <a:schemeClr val="tx1"/>
              </a:solidFill>
              <a:effectLst/>
              <a:cs typeface="Arial"/>
            </a:endParaRPr>
          </a:p>
          <a:p>
            <a:pPr>
              <a:buNone/>
            </a:pPr>
            <a:endParaRPr lang="fr-FR" sz="2400" dirty="0">
              <a:solidFill>
                <a:schemeClr val="tx1"/>
              </a:solidFill>
              <a:effectLst/>
            </a:endParaRPr>
          </a:p>
        </p:txBody>
      </p:sp>
      <p:sp>
        <p:nvSpPr>
          <p:cNvPr id="8" name="Titre 1">
            <a:extLst>
              <a:ext uri="{FF2B5EF4-FFF2-40B4-BE49-F238E27FC236}">
                <a16:creationId xmlns="" xmlns:a16="http://schemas.microsoft.com/office/drawing/2014/main" id="{ECC1D87E-D979-2082-404E-AD53A71A6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340" y="0"/>
            <a:ext cx="16457772" cy="1059135"/>
          </a:xfrm>
        </p:spPr>
        <p:txBody>
          <a:bodyPr>
            <a:normAutofit/>
          </a:bodyPr>
          <a:lstStyle/>
          <a:p>
            <a:r>
              <a:rPr lang="fr-FR" sz="4800" b="1" dirty="0">
                <a:latin typeface="+mn-lt"/>
                <a:cs typeface="Segoe UI Light" panose="020B0502040204020203" pitchFamily="34" charset="0"/>
              </a:rPr>
              <a:t>Pharmacologie des médicaments des maladies cardiovasculaire</a:t>
            </a:r>
            <a:endParaRPr lang="fr-FR" sz="4800" b="1" dirty="0"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1427902" y="1255490"/>
            <a:ext cx="13475945" cy="647651"/>
          </a:xfrm>
        </p:spPr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fr-FR" b="1" dirty="0" smtClean="0"/>
              <a:t>3. Les médicaments de l’insuffisance cardiaque </a:t>
            </a:r>
            <a:endParaRPr lang="fr-FR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499208" y="1928790"/>
            <a:ext cx="17430872" cy="735811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fr-FR" sz="2400" dirty="0" smtClean="0">
                <a:solidFill>
                  <a:schemeClr val="tx1"/>
                </a:solidFill>
                <a:effectLst/>
              </a:rPr>
              <a:t>Le traitement de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lC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chronique a pour objectif de ralentir l’évolution des phénomènes responsables de l’auto-aggravation de la maladie.</a:t>
            </a:r>
          </a:p>
          <a:p>
            <a:pPr>
              <a:buNone/>
            </a:pPr>
            <a:r>
              <a:rPr lang="fr-FR" sz="2400" b="1" dirty="0" smtClean="0">
                <a:solidFill>
                  <a:srgbClr val="FF0000"/>
                </a:solidFill>
                <a:effectLst/>
              </a:rPr>
              <a:t>Traitement de fond: </a:t>
            </a:r>
          </a:p>
          <a:p>
            <a:pPr>
              <a:buFont typeface="Wingdings" pitchFamily="2" charset="2"/>
              <a:buChar char="v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Les bétabloquants: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carvedilol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bisoprolol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nébivolol</a:t>
            </a: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>
              <a:buFont typeface="Wingdings" pitchFamily="2" charset="2"/>
              <a:buChar char="v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Les IEC/ ARAII: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captopril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énalapril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/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candesartan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valsartan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</a:t>
            </a:r>
          </a:p>
          <a:p>
            <a:pPr>
              <a:buFont typeface="Wingdings" pitchFamily="2" charset="2"/>
              <a:buChar char="v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Les diurétiques: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furosemide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spirinolactone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eplerenone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</a:t>
            </a:r>
          </a:p>
          <a:p>
            <a:pPr>
              <a:buFont typeface="Wingdings" pitchFamily="2" charset="2"/>
              <a:buChar char="v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Dérivés nitrés: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trt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des signes congestifs </a:t>
            </a:r>
          </a:p>
          <a:p>
            <a:pPr>
              <a:buFont typeface="Wingdings" pitchFamily="2" charset="2"/>
              <a:buChar char="v"/>
            </a:pPr>
            <a:r>
              <a:rPr lang="fr-FR" sz="2400" b="1" dirty="0" err="1" smtClean="0">
                <a:solidFill>
                  <a:schemeClr val="tx1"/>
                </a:solidFill>
                <a:effectLst/>
              </a:rPr>
              <a:t>Ivabradine</a:t>
            </a:r>
            <a:r>
              <a:rPr lang="fr-FR" sz="2400" b="1" dirty="0" smtClean="0">
                <a:solidFill>
                  <a:schemeClr val="tx1"/>
                </a:solidFill>
                <a:effectLst/>
              </a:rPr>
              <a:t>: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effet chrono- par inhibition du courant pacemaker If </a:t>
            </a:r>
          </a:p>
          <a:p>
            <a:pPr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>
              <a:buFont typeface="Wingdings" pitchFamily="2" charset="2"/>
              <a:buChar char="v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La </a:t>
            </a:r>
            <a:r>
              <a:rPr lang="fr-FR" sz="2400" b="1" dirty="0" err="1" smtClean="0">
                <a:solidFill>
                  <a:schemeClr val="tx1"/>
                </a:solidFill>
                <a:effectLst/>
              </a:rPr>
              <a:t>digoxine</a:t>
            </a:r>
            <a:r>
              <a:rPr lang="fr-FR" sz="2400" b="1" dirty="0" smtClean="0">
                <a:solidFill>
                  <a:schemeClr val="tx1"/>
                </a:solidFill>
                <a:effectLst/>
              </a:rPr>
              <a:t>: 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Hétéroside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digitalique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qui augmente la contractilité cardiaque (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iono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+) et diminue la fréquence cardiaque (chrono-)</a:t>
            </a:r>
          </a:p>
          <a:p>
            <a:pPr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>
              <a:buFont typeface="Wingdings" pitchFamily="2" charset="2"/>
              <a:buChar char="Ø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Indication :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insuffisance cardiaque systolique à cœur dilaté  ou associée à une fibrillation atriale </a:t>
            </a:r>
          </a:p>
          <a:p>
            <a:pPr>
              <a:buFont typeface="Wingdings" pitchFamily="2" charset="2"/>
              <a:buChar char="Ø"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>
              <a:buFont typeface="Wingdings" pitchFamily="2" charset="2"/>
              <a:buChar char="Ø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Effets indesirables :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Troubles du rythme et de conduction, NV diarrhées,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céphalés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coloration en jaune de la vision </a:t>
            </a:r>
          </a:p>
          <a:p>
            <a:pPr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>
              <a:buFont typeface="Wingdings" pitchFamily="2" charset="2"/>
              <a:buChar char="Ø"/>
            </a:pPr>
            <a:r>
              <a:rPr lang="fr-FR" sz="2400" b="1" dirty="0" smtClean="0">
                <a:solidFill>
                  <a:schemeClr val="tx1"/>
                </a:solidFill>
                <a:effectLst/>
              </a:rPr>
              <a:t>Contre indications: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Dysfonction sinusale et troubles de conduction; Hyperexcitabilité ventriculaire, Syndrome de Wolff-Parkinson-White, Cardiopathies obstructives, Hypokaliémie  non corrigée, association avec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Sultopride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, sels de calcium IV.</a:t>
            </a:r>
          </a:p>
          <a:p>
            <a:pPr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  <a:p>
            <a:pPr>
              <a:buNone/>
            </a:pPr>
            <a:endParaRPr lang="fr-FR" sz="2400" dirty="0" smtClean="0">
              <a:solidFill>
                <a:schemeClr val="tx1"/>
              </a:solidFill>
              <a:effectLst/>
            </a:endParaRPr>
          </a:p>
        </p:txBody>
      </p:sp>
      <p:sp>
        <p:nvSpPr>
          <p:cNvPr id="8" name="Titr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4400" b="1" dirty="0" smtClean="0">
                <a:cs typeface="Segoe UI Light" panose="020B0502040204020203" pitchFamily="34" charset="0"/>
              </a:rPr>
              <a:t>Pharmacologie des médicaments des maladies cardiovasculaire</a:t>
            </a:r>
            <a:endParaRPr lang="fr-FR" sz="4400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fr-FR" dirty="0" smtClean="0"/>
              <a:t>Les médicaments de l’insuffisance cardiaque </a:t>
            </a:r>
          </a:p>
          <a:p>
            <a:pPr>
              <a:buNone/>
            </a:pP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356332" y="1857352"/>
            <a:ext cx="17359434" cy="764386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fr-FR" sz="2400" b="1" dirty="0" smtClean="0">
                <a:solidFill>
                  <a:srgbClr val="FF0000"/>
                </a:solidFill>
              </a:rPr>
              <a:t>Traitement  de la poussée d’IC </a:t>
            </a:r>
          </a:p>
          <a:p>
            <a:pPr>
              <a:buFont typeface="Wingdings" pitchFamily="2" charset="2"/>
              <a:buChar char="v"/>
            </a:pPr>
            <a:r>
              <a:rPr lang="fr-FR" sz="2400" b="1" dirty="0" err="1" smtClean="0">
                <a:solidFill>
                  <a:schemeClr val="tx1"/>
                </a:solidFill>
              </a:rPr>
              <a:t>Oxygenothérapie</a:t>
            </a:r>
            <a:endParaRPr lang="fr-FR" sz="2400" b="1" dirty="0" smtClean="0">
              <a:solidFill>
                <a:schemeClr val="tx1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fr-FR" sz="2400" b="1" dirty="0" smtClean="0">
                <a:solidFill>
                  <a:schemeClr val="tx1"/>
                </a:solidFill>
              </a:rPr>
              <a:t>Dérivé nitré: </a:t>
            </a:r>
          </a:p>
          <a:p>
            <a:pPr>
              <a:buFont typeface="Wingdings" pitchFamily="2" charset="2"/>
              <a:buChar char="v"/>
            </a:pPr>
            <a:r>
              <a:rPr lang="fr-FR" sz="2400" b="1" dirty="0" smtClean="0">
                <a:solidFill>
                  <a:schemeClr val="tx1"/>
                </a:solidFill>
              </a:rPr>
              <a:t>Diurétique de l’anse: </a:t>
            </a:r>
            <a:r>
              <a:rPr lang="fr-FR" sz="2400" b="1" dirty="0" err="1" smtClean="0">
                <a:solidFill>
                  <a:schemeClr val="tx1"/>
                </a:solidFill>
              </a:rPr>
              <a:t>Furosemide</a:t>
            </a:r>
            <a:r>
              <a:rPr lang="fr-FR" sz="2400" b="1" dirty="0" smtClean="0">
                <a:solidFill>
                  <a:schemeClr val="tx1"/>
                </a:solidFill>
              </a:rPr>
              <a:t> </a:t>
            </a:r>
          </a:p>
          <a:p>
            <a:pPr>
              <a:buFont typeface="Wingdings" pitchFamily="2" charset="2"/>
              <a:buChar char="v"/>
            </a:pPr>
            <a:r>
              <a:rPr lang="fr-FR" sz="2400" b="1" dirty="0" smtClean="0">
                <a:solidFill>
                  <a:schemeClr val="tx1"/>
                </a:solidFill>
              </a:rPr>
              <a:t>Agents </a:t>
            </a:r>
            <a:r>
              <a:rPr lang="fr-FR" sz="2400" b="1" dirty="0" err="1" smtClean="0">
                <a:solidFill>
                  <a:schemeClr val="tx1"/>
                </a:solidFill>
              </a:rPr>
              <a:t>ionotrope</a:t>
            </a:r>
            <a:r>
              <a:rPr lang="fr-FR" sz="2400" b="1" dirty="0" smtClean="0">
                <a:solidFill>
                  <a:schemeClr val="tx1"/>
                </a:solidFill>
              </a:rPr>
              <a:t> positif : </a:t>
            </a:r>
          </a:p>
          <a:p>
            <a:pPr>
              <a:buFont typeface="Wingdings" pitchFamily="2" charset="2"/>
              <a:buChar char="Ø"/>
            </a:pPr>
            <a:r>
              <a:rPr lang="fr-FR" sz="2400" b="1" dirty="0" err="1" smtClean="0">
                <a:solidFill>
                  <a:schemeClr val="tx1"/>
                </a:solidFill>
              </a:rPr>
              <a:t>Digoxine</a:t>
            </a:r>
            <a:r>
              <a:rPr lang="fr-FR" sz="2400" b="1" dirty="0" smtClean="0">
                <a:solidFill>
                  <a:schemeClr val="tx1"/>
                </a:solidFill>
              </a:rPr>
              <a:t> </a:t>
            </a:r>
          </a:p>
          <a:p>
            <a:pPr>
              <a:buFont typeface="Wingdings" pitchFamily="2" charset="2"/>
              <a:buChar char="Ø"/>
            </a:pPr>
            <a:r>
              <a:rPr lang="fr-FR" sz="2400" b="1" dirty="0" err="1" smtClean="0">
                <a:solidFill>
                  <a:schemeClr val="tx1"/>
                </a:solidFill>
              </a:rPr>
              <a:t>Dobutamine</a:t>
            </a:r>
            <a:r>
              <a:rPr lang="fr-FR" sz="2400" b="1" dirty="0" smtClean="0">
                <a:solidFill>
                  <a:schemeClr val="tx1"/>
                </a:solidFill>
              </a:rPr>
              <a:t>: </a:t>
            </a:r>
            <a:r>
              <a:rPr lang="fr-FR" sz="2400" dirty="0" smtClean="0">
                <a:solidFill>
                  <a:schemeClr val="tx1"/>
                </a:solidFill>
              </a:rPr>
              <a:t>agoniste </a:t>
            </a:r>
            <a:r>
              <a:rPr lang="el-GR" sz="2400" dirty="0" smtClean="0">
                <a:solidFill>
                  <a:schemeClr val="tx1"/>
                </a:solidFill>
              </a:rPr>
              <a:t>β</a:t>
            </a:r>
            <a:r>
              <a:rPr lang="fr-FR" sz="2400" dirty="0" smtClean="0">
                <a:solidFill>
                  <a:schemeClr val="tx1"/>
                </a:solidFill>
              </a:rPr>
              <a:t>2 </a:t>
            </a:r>
            <a:r>
              <a:rPr lang="fr-FR" sz="2400" dirty="0" err="1" smtClean="0">
                <a:solidFill>
                  <a:schemeClr val="tx1"/>
                </a:solidFill>
              </a:rPr>
              <a:t>adrenergique</a:t>
            </a:r>
            <a:r>
              <a:rPr lang="fr-FR" sz="2400" dirty="0" smtClean="0">
                <a:solidFill>
                  <a:schemeClr val="tx1"/>
                </a:solidFill>
              </a:rPr>
              <a:t> </a:t>
            </a:r>
          </a:p>
          <a:p>
            <a:pPr>
              <a:buFont typeface="Wingdings" pitchFamily="2" charset="2"/>
              <a:buChar char="Ø"/>
            </a:pPr>
            <a:r>
              <a:rPr lang="fr-FR" sz="2400" b="1" dirty="0" err="1" smtClean="0">
                <a:solidFill>
                  <a:schemeClr val="tx1"/>
                </a:solidFill>
              </a:rPr>
              <a:t>Milrinone</a:t>
            </a:r>
            <a:r>
              <a:rPr lang="fr-FR" sz="2400" b="1" dirty="0" smtClean="0">
                <a:solidFill>
                  <a:schemeClr val="tx1"/>
                </a:solidFill>
              </a:rPr>
              <a:t>, </a:t>
            </a:r>
            <a:r>
              <a:rPr lang="fr-FR" sz="2400" b="1" dirty="0" err="1" smtClean="0">
                <a:solidFill>
                  <a:schemeClr val="tx1"/>
                </a:solidFill>
              </a:rPr>
              <a:t>enoximone</a:t>
            </a:r>
            <a:r>
              <a:rPr lang="fr-FR" sz="2400" b="1" dirty="0" smtClean="0">
                <a:solidFill>
                  <a:schemeClr val="tx1"/>
                </a:solidFill>
              </a:rPr>
              <a:t>: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inhibiteurs de </a:t>
            </a:r>
            <a:r>
              <a:rPr lang="fr-FR" sz="2400" dirty="0" err="1" smtClean="0">
                <a:solidFill>
                  <a:schemeClr val="tx1"/>
                </a:solidFill>
                <a:effectLst/>
              </a:rPr>
              <a:t>phosphdiesterase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 III </a:t>
            </a:r>
          </a:p>
          <a:p>
            <a:pPr>
              <a:buNone/>
            </a:pPr>
            <a:endParaRPr lang="fr-FR" sz="2400" dirty="0">
              <a:solidFill>
                <a:schemeClr val="tx1"/>
              </a:solidFill>
              <a:effectLst/>
            </a:endParaRPr>
          </a:p>
        </p:txBody>
      </p:sp>
      <p:sp>
        <p:nvSpPr>
          <p:cNvPr id="8" name="Titre 2"/>
          <p:cNvSpPr>
            <a:spLocks noGrp="1"/>
          </p:cNvSpPr>
          <p:nvPr>
            <p:ph type="title"/>
          </p:nvPr>
        </p:nvSpPr>
        <p:spPr>
          <a:xfrm>
            <a:off x="1570778" y="285716"/>
            <a:ext cx="16457772" cy="1059135"/>
          </a:xfrm>
        </p:spPr>
        <p:txBody>
          <a:bodyPr>
            <a:noAutofit/>
          </a:bodyPr>
          <a:lstStyle/>
          <a:p>
            <a:r>
              <a:rPr lang="fr-FR" sz="4400" b="1" dirty="0" smtClean="0">
                <a:cs typeface="Segoe UI Light" panose="020B0502040204020203" pitchFamily="34" charset="0"/>
              </a:rPr>
              <a:t>Pharmacologie des médicaments des maladies cardiovasculaire</a:t>
            </a:r>
            <a:endParaRPr lang="fr-FR" sz="4400" dirty="0"/>
          </a:p>
        </p:txBody>
      </p:sp>
      <p:pic>
        <p:nvPicPr>
          <p:cNvPr id="2050" name="Picture 2" descr="C:\Users\HP\Desktop\cardio iono po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428827" y="1928790"/>
            <a:ext cx="9857586" cy="7538924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1499340" y="928658"/>
            <a:ext cx="13321480" cy="647651"/>
          </a:xfrm>
        </p:spPr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fr-FR" b="1" dirty="0" smtClean="0"/>
              <a:t>4. Les </a:t>
            </a:r>
            <a:r>
              <a:rPr lang="fr-FR" b="1" dirty="0" err="1" smtClean="0"/>
              <a:t>antiarythmiques</a:t>
            </a:r>
            <a:r>
              <a:rPr lang="fr-FR" b="1" dirty="0" smtClean="0"/>
              <a:t>  </a:t>
            </a:r>
            <a:endParaRPr lang="fr-FR" b="1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1570778" y="0"/>
            <a:ext cx="16457772" cy="1059135"/>
          </a:xfrm>
        </p:spPr>
        <p:txBody>
          <a:bodyPr>
            <a:noAutofit/>
          </a:bodyPr>
          <a:lstStyle/>
          <a:p>
            <a:r>
              <a:rPr lang="fr-FR" sz="4400" b="1" dirty="0" smtClean="0">
                <a:cs typeface="Segoe UI Light" panose="020B0502040204020203" pitchFamily="34" charset="0"/>
              </a:rPr>
              <a:t>Pharmacologie des médicaments des maladies cardiovasculaire</a:t>
            </a:r>
            <a:endParaRPr lang="fr-FR" sz="44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1356464" y="1571600"/>
            <a:ext cx="16216426" cy="771530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fr-FR" sz="2400" dirty="0" smtClean="0">
                <a:solidFill>
                  <a:schemeClr val="tx1"/>
                </a:solidFill>
                <a:effectLst/>
              </a:rPr>
              <a:t>Des molécules destinés au traitement des trouble du rythme cardiaque, ou traitement des anomalies  de l’activité électrique du </a:t>
            </a:r>
          </a:p>
          <a:p>
            <a:pPr>
              <a:buNone/>
            </a:pPr>
            <a:r>
              <a:rPr lang="fr-FR" sz="2400" dirty="0" smtClean="0">
                <a:solidFill>
                  <a:schemeClr val="tx1"/>
                </a:solidFill>
                <a:effectLst/>
              </a:rPr>
              <a:t> cœur.</a:t>
            </a:r>
          </a:p>
          <a:p>
            <a:pPr>
              <a:buNone/>
            </a:pPr>
            <a:endParaRPr lang="fr-FR" sz="2400" dirty="0">
              <a:solidFill>
                <a:schemeClr val="tx1"/>
              </a:solidFill>
              <a:effectLst/>
            </a:endParaRPr>
          </a:p>
        </p:txBody>
      </p:sp>
      <p:graphicFrame>
        <p:nvGraphicFramePr>
          <p:cNvPr id="8" name="Tableau 7"/>
          <p:cNvGraphicFramePr>
            <a:graphicFrameLocks noGrp="1"/>
          </p:cNvGraphicFramePr>
          <p:nvPr/>
        </p:nvGraphicFramePr>
        <p:xfrm>
          <a:off x="-1" y="2643171"/>
          <a:ext cx="18286412" cy="73969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603"/>
                <a:gridCol w="4571603"/>
                <a:gridCol w="4571603"/>
                <a:gridCol w="4571603"/>
              </a:tblGrid>
              <a:tr h="433592"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Classe 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Mécanisme 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Indications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Effets indesirables</a:t>
                      </a:r>
                      <a:r>
                        <a:rPr lang="fr-FR" sz="2000" baseline="0" dirty="0" smtClean="0"/>
                        <a:t> </a:t>
                      </a:r>
                      <a:endParaRPr lang="fr-FR" sz="2000" dirty="0"/>
                    </a:p>
                  </a:txBody>
                  <a:tcPr/>
                </a:tc>
              </a:tr>
              <a:tr h="957512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IA</a:t>
                      </a:r>
                      <a:r>
                        <a:rPr lang="fr-FR" sz="1800" baseline="0" dirty="0" smtClean="0"/>
                        <a:t> </a:t>
                      </a:r>
                      <a:r>
                        <a:rPr lang="fr-FR" sz="1800" baseline="0" dirty="0" err="1" smtClean="0"/>
                        <a:t>Quinidine</a:t>
                      </a:r>
                      <a:r>
                        <a:rPr lang="fr-FR" sz="1800" baseline="0" dirty="0" smtClean="0"/>
                        <a:t>, </a:t>
                      </a:r>
                      <a:r>
                        <a:rPr lang="fr-FR" sz="1800" baseline="0" dirty="0" err="1" smtClean="0"/>
                        <a:t>procainamide</a:t>
                      </a:r>
                      <a:r>
                        <a:rPr lang="fr-FR" sz="1800" baseline="0" dirty="0" smtClean="0"/>
                        <a:t> </a:t>
                      </a:r>
                      <a:r>
                        <a:rPr lang="fr-FR" sz="1800" baseline="0" dirty="0" err="1" smtClean="0"/>
                        <a:t>disopyramide</a:t>
                      </a:r>
                      <a:r>
                        <a:rPr lang="fr-FR" sz="1800" baseline="0" dirty="0" smtClean="0"/>
                        <a:t>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Blocage</a:t>
                      </a:r>
                      <a:r>
                        <a:rPr lang="fr-FR" sz="1800" baseline="0" dirty="0" smtClean="0"/>
                        <a:t> des canaux Na des fibres a réponse rapide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Fibrillation</a:t>
                      </a:r>
                      <a:r>
                        <a:rPr lang="fr-FR" sz="1800" baseline="0" dirty="0" smtClean="0"/>
                        <a:t> atriale</a:t>
                      </a:r>
                    </a:p>
                    <a:p>
                      <a:r>
                        <a:rPr lang="fr-FR" sz="1800" baseline="0" dirty="0" smtClean="0"/>
                        <a:t>Arythmie </a:t>
                      </a:r>
                      <a:r>
                        <a:rPr lang="fr-FR" sz="1800" baseline="0" dirty="0" err="1" smtClean="0"/>
                        <a:t>supraventriculaire</a:t>
                      </a:r>
                      <a:r>
                        <a:rPr lang="fr-FR" sz="1800" baseline="0" dirty="0" smtClean="0"/>
                        <a:t> </a:t>
                      </a:r>
                    </a:p>
                    <a:p>
                      <a:r>
                        <a:rPr lang="fr-FR" sz="1800" baseline="0" dirty="0" smtClean="0"/>
                        <a:t>Wolf-parkinson-white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Bloc de conduction SA,</a:t>
                      </a:r>
                      <a:r>
                        <a:rPr lang="fr-FR" sz="2000" baseline="0" dirty="0" smtClean="0"/>
                        <a:t> </a:t>
                      </a:r>
                      <a:r>
                        <a:rPr lang="fr-FR" sz="2000" dirty="0" smtClean="0"/>
                        <a:t>AV,</a:t>
                      </a:r>
                      <a:r>
                        <a:rPr lang="fr-FR" sz="2000" baseline="0" dirty="0" smtClean="0"/>
                        <a:t> torsade de pointe </a:t>
                      </a:r>
                      <a:endParaRPr lang="fr-FR" sz="2000" dirty="0"/>
                    </a:p>
                  </a:txBody>
                  <a:tcPr/>
                </a:tc>
              </a:tr>
              <a:tr h="924990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IB </a:t>
                      </a:r>
                      <a:r>
                        <a:rPr lang="fr-FR" sz="1800" dirty="0" err="1" smtClean="0"/>
                        <a:t>Lidocaine,</a:t>
                      </a:r>
                      <a:r>
                        <a:rPr lang="fr-FR" sz="1800" baseline="0" dirty="0" err="1" smtClean="0"/>
                        <a:t>phenytoine</a:t>
                      </a:r>
                      <a:r>
                        <a:rPr lang="fr-FR" sz="1800" baseline="0" dirty="0" smtClean="0"/>
                        <a:t>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6326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 smtClean="0"/>
                        <a:t>Blocage</a:t>
                      </a:r>
                      <a:r>
                        <a:rPr lang="fr-FR" sz="1800" baseline="0" dirty="0" smtClean="0"/>
                        <a:t> des canaux Na des fibres a réponse rapide </a:t>
                      </a:r>
                      <a:endParaRPr lang="fr-FR" sz="1800" dirty="0" smtClean="0"/>
                    </a:p>
                    <a:p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Arythmie ventriculaire </a:t>
                      </a:r>
                    </a:p>
                    <a:p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</a:tr>
              <a:tr h="957512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IC </a:t>
                      </a:r>
                      <a:r>
                        <a:rPr lang="fr-FR" sz="1800" dirty="0" err="1" smtClean="0"/>
                        <a:t>Flécainide</a:t>
                      </a:r>
                      <a:r>
                        <a:rPr lang="fr-FR" sz="1800" dirty="0" smtClean="0"/>
                        <a:t>,</a:t>
                      </a:r>
                      <a:r>
                        <a:rPr lang="fr-FR" sz="1800" baseline="0" dirty="0" smtClean="0"/>
                        <a:t> </a:t>
                      </a:r>
                      <a:r>
                        <a:rPr lang="fr-FR" sz="1800" baseline="0" dirty="0" err="1" smtClean="0"/>
                        <a:t>propafenone</a:t>
                      </a:r>
                      <a:r>
                        <a:rPr lang="fr-FR" sz="1800" baseline="0" dirty="0" smtClean="0"/>
                        <a:t>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6326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 smtClean="0"/>
                        <a:t>Blocage</a:t>
                      </a:r>
                      <a:r>
                        <a:rPr lang="fr-FR" sz="1800" baseline="0" dirty="0" smtClean="0"/>
                        <a:t> des canaux Na des fibres a réponse rapide </a:t>
                      </a:r>
                      <a:endParaRPr lang="fr-FR" sz="1800" dirty="0" smtClean="0"/>
                    </a:p>
                    <a:p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Fibrillation</a:t>
                      </a:r>
                      <a:r>
                        <a:rPr lang="fr-FR" sz="1800" baseline="0" dirty="0" smtClean="0"/>
                        <a:t> atriale</a:t>
                      </a:r>
                    </a:p>
                    <a:p>
                      <a:r>
                        <a:rPr lang="fr-FR" sz="1800" baseline="0" dirty="0" err="1" smtClean="0"/>
                        <a:t>Arytmie</a:t>
                      </a:r>
                      <a:r>
                        <a:rPr lang="fr-FR" sz="1800" baseline="0" dirty="0" smtClean="0"/>
                        <a:t> </a:t>
                      </a:r>
                      <a:r>
                        <a:rPr lang="fr-FR" sz="1800" baseline="0" dirty="0" err="1" smtClean="0"/>
                        <a:t>supraventriculaire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Bloc de conduction SA,</a:t>
                      </a:r>
                      <a:r>
                        <a:rPr lang="fr-FR" sz="2000" baseline="0" dirty="0" smtClean="0"/>
                        <a:t> </a:t>
                      </a:r>
                      <a:r>
                        <a:rPr lang="fr-FR" sz="2000" dirty="0" smtClean="0"/>
                        <a:t>AV</a:t>
                      </a:r>
                      <a:endParaRPr lang="fr-FR" sz="2000" dirty="0"/>
                    </a:p>
                  </a:txBody>
                  <a:tcPr/>
                </a:tc>
              </a:tr>
              <a:tr h="957512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II     Bétabloquants (</a:t>
                      </a:r>
                      <a:r>
                        <a:rPr lang="fr-FR" sz="1800" baseline="0" dirty="0" smtClean="0"/>
                        <a:t> </a:t>
                      </a:r>
                      <a:r>
                        <a:rPr lang="fr-FR" sz="1800" baseline="0" dirty="0" err="1" smtClean="0"/>
                        <a:t>metoprolol</a:t>
                      </a:r>
                      <a:r>
                        <a:rPr lang="fr-FR" sz="1800" baseline="0" dirty="0" smtClean="0"/>
                        <a:t>, </a:t>
                      </a:r>
                      <a:r>
                        <a:rPr lang="fr-FR" sz="1800" baseline="0" dirty="0" err="1" smtClean="0"/>
                        <a:t>bisoprolol</a:t>
                      </a:r>
                      <a:r>
                        <a:rPr lang="fr-FR" sz="1800" baseline="0" dirty="0" smtClean="0"/>
                        <a:t>, </a:t>
                      </a:r>
                      <a:r>
                        <a:rPr lang="fr-FR" sz="1800" baseline="0" dirty="0" err="1" smtClean="0"/>
                        <a:t>bisoprolol</a:t>
                      </a:r>
                      <a:r>
                        <a:rPr lang="fr-FR" sz="1800" baseline="0" dirty="0" smtClean="0"/>
                        <a:t>)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Blocage</a:t>
                      </a:r>
                      <a:r>
                        <a:rPr lang="fr-FR" sz="1800" baseline="0" dirty="0" smtClean="0"/>
                        <a:t> des RCP </a:t>
                      </a:r>
                      <a:r>
                        <a:rPr lang="el-GR" sz="1800" baseline="0" dirty="0" smtClean="0"/>
                        <a:t>β</a:t>
                      </a:r>
                      <a:r>
                        <a:rPr lang="fr-FR" sz="1800" baseline="0" dirty="0" smtClean="0"/>
                        <a:t> </a:t>
                      </a:r>
                      <a:r>
                        <a:rPr lang="fr-FR" sz="1800" baseline="0" dirty="0" err="1" smtClean="0"/>
                        <a:t>adrenergique</a:t>
                      </a:r>
                      <a:r>
                        <a:rPr lang="fr-FR" sz="1800" baseline="0" dirty="0" smtClean="0"/>
                        <a:t> des fibres a réponse lente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Fibrillation</a:t>
                      </a:r>
                      <a:r>
                        <a:rPr lang="fr-FR" sz="1800" baseline="0" dirty="0" smtClean="0"/>
                        <a:t> atriale</a:t>
                      </a:r>
                    </a:p>
                    <a:p>
                      <a:r>
                        <a:rPr lang="fr-FR" sz="1800" baseline="0" dirty="0" smtClean="0"/>
                        <a:t>Arythmie ventriculaire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6326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dirty="0" smtClean="0"/>
                        <a:t>Bloc de conduction SA,</a:t>
                      </a:r>
                      <a:r>
                        <a:rPr lang="fr-FR" sz="2000" baseline="0" dirty="0" smtClean="0"/>
                        <a:t> </a:t>
                      </a:r>
                      <a:r>
                        <a:rPr lang="fr-FR" sz="2000" dirty="0" smtClean="0"/>
                        <a:t>AV</a:t>
                      </a:r>
                    </a:p>
                    <a:p>
                      <a:endParaRPr lang="fr-FR" sz="2800" dirty="0"/>
                    </a:p>
                  </a:txBody>
                  <a:tcPr/>
                </a:tc>
              </a:tr>
              <a:tr h="1202488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III       </a:t>
                      </a:r>
                      <a:r>
                        <a:rPr lang="fr-FR" sz="1800" dirty="0" err="1" smtClean="0"/>
                        <a:t>Amiodarone</a:t>
                      </a:r>
                      <a:r>
                        <a:rPr lang="fr-FR" sz="1800" baseline="0" dirty="0" smtClean="0"/>
                        <a:t>, </a:t>
                      </a:r>
                      <a:r>
                        <a:rPr lang="fr-FR" sz="1800" baseline="0" dirty="0" err="1" smtClean="0"/>
                        <a:t>sotalol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Blocage</a:t>
                      </a:r>
                      <a:r>
                        <a:rPr lang="fr-FR" sz="1800" baseline="0" dirty="0" smtClean="0"/>
                        <a:t> des canaux K 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Fibrillation</a:t>
                      </a:r>
                      <a:r>
                        <a:rPr lang="fr-FR" sz="1800" baseline="0" dirty="0" smtClean="0"/>
                        <a:t> atriale</a:t>
                      </a:r>
                    </a:p>
                    <a:p>
                      <a:r>
                        <a:rPr lang="fr-FR" sz="1800" baseline="0" dirty="0" smtClean="0"/>
                        <a:t>Arythmie </a:t>
                      </a:r>
                      <a:r>
                        <a:rPr lang="fr-FR" sz="1800" baseline="0" dirty="0" err="1" smtClean="0"/>
                        <a:t>supraventriculaire</a:t>
                      </a:r>
                      <a:r>
                        <a:rPr lang="fr-FR" sz="1800" baseline="0" dirty="0" smtClean="0"/>
                        <a:t> </a:t>
                      </a:r>
                    </a:p>
                    <a:p>
                      <a:r>
                        <a:rPr lang="fr-FR" sz="1800" baseline="0" dirty="0" smtClean="0"/>
                        <a:t>Wolf-parkinson-white</a:t>
                      </a:r>
                      <a:endParaRPr lang="fr-FR" sz="1800" dirty="0" smtClean="0"/>
                    </a:p>
                    <a:p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Bloc</a:t>
                      </a:r>
                      <a:r>
                        <a:rPr lang="fr-FR" sz="2000" baseline="0" dirty="0" smtClean="0"/>
                        <a:t> SA, torsade de pointe, </a:t>
                      </a:r>
                    </a:p>
                    <a:p>
                      <a:r>
                        <a:rPr lang="fr-FR" sz="2000" baseline="0" dirty="0" smtClean="0"/>
                        <a:t>Spécifique de l’</a:t>
                      </a:r>
                      <a:r>
                        <a:rPr lang="fr-FR" sz="2000" baseline="0" dirty="0" err="1" smtClean="0"/>
                        <a:t>amiodarone</a:t>
                      </a:r>
                      <a:r>
                        <a:rPr lang="fr-FR" sz="2000" baseline="0" dirty="0" smtClean="0"/>
                        <a:t> : troubles thyroïdien, réactions allergique</a:t>
                      </a:r>
                      <a:endParaRPr lang="fr-FR" sz="2000" dirty="0"/>
                    </a:p>
                  </a:txBody>
                  <a:tcPr/>
                </a:tc>
              </a:tr>
              <a:tr h="957512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IV     Inhibiteur calciques ( </a:t>
                      </a:r>
                      <a:r>
                        <a:rPr lang="fr-FR" sz="1800" dirty="0" err="1" smtClean="0"/>
                        <a:t>diltiazem</a:t>
                      </a:r>
                      <a:r>
                        <a:rPr lang="fr-FR" sz="1800" dirty="0" smtClean="0"/>
                        <a:t>,</a:t>
                      </a:r>
                      <a:r>
                        <a:rPr lang="fr-FR" sz="1800" baseline="0" dirty="0" smtClean="0"/>
                        <a:t> </a:t>
                      </a:r>
                      <a:r>
                        <a:rPr lang="fr-FR" sz="1800" baseline="0" dirty="0" err="1" smtClean="0"/>
                        <a:t>verapamil</a:t>
                      </a:r>
                      <a:r>
                        <a:rPr lang="fr-FR" sz="1800" baseline="0" dirty="0" smtClean="0"/>
                        <a:t>)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Blocage des canaux Ca</a:t>
                      </a:r>
                      <a:r>
                        <a:rPr lang="fr-FR" sz="1800" baseline="0" dirty="0" smtClean="0"/>
                        <a:t> des fibres rapide et lente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Fibrillation atriale</a:t>
                      </a:r>
                    </a:p>
                    <a:p>
                      <a:r>
                        <a:rPr lang="fr-FR" sz="1800" dirty="0" smtClean="0"/>
                        <a:t>Tachycardie </a:t>
                      </a:r>
                      <a:r>
                        <a:rPr lang="fr-FR" sz="1800" dirty="0" err="1" smtClean="0"/>
                        <a:t>supraventriculaire</a:t>
                      </a:r>
                      <a:r>
                        <a:rPr lang="fr-FR" sz="1800" dirty="0" smtClean="0"/>
                        <a:t>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6326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dirty="0" smtClean="0"/>
                        <a:t>Bloc de conduction SA,</a:t>
                      </a:r>
                      <a:r>
                        <a:rPr lang="fr-FR" sz="2000" baseline="0" dirty="0" smtClean="0"/>
                        <a:t> </a:t>
                      </a:r>
                      <a:r>
                        <a:rPr lang="fr-FR" sz="2000" dirty="0" smtClean="0"/>
                        <a:t>AV</a:t>
                      </a:r>
                    </a:p>
                    <a:p>
                      <a:endParaRPr lang="fr-FR" dirty="0"/>
                    </a:p>
                  </a:txBody>
                  <a:tcPr/>
                </a:tc>
              </a:tr>
              <a:tr h="966995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V          Autres (</a:t>
                      </a:r>
                      <a:r>
                        <a:rPr lang="fr-FR" sz="1800" dirty="0" err="1" smtClean="0"/>
                        <a:t>Digoxine</a:t>
                      </a:r>
                      <a:r>
                        <a:rPr lang="fr-FR" sz="1800" dirty="0" smtClean="0"/>
                        <a:t>)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Blocage</a:t>
                      </a:r>
                      <a:r>
                        <a:rPr lang="fr-FR" sz="1800" baseline="0" dirty="0" smtClean="0"/>
                        <a:t> de la pompe Na/k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Fibrillation</a:t>
                      </a:r>
                      <a:r>
                        <a:rPr lang="fr-FR" sz="1800" baseline="0" dirty="0" smtClean="0"/>
                        <a:t> atriale  </a:t>
                      </a:r>
                    </a:p>
                    <a:p>
                      <a:pPr marL="0" marR="0" indent="0" algn="l" defTabSz="16326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 smtClean="0"/>
                        <a:t>Tachycardie </a:t>
                      </a:r>
                      <a:r>
                        <a:rPr lang="fr-FR" sz="1800" dirty="0" err="1" smtClean="0"/>
                        <a:t>supraventriculaire</a:t>
                      </a:r>
                      <a:r>
                        <a:rPr lang="fr-FR" sz="1800" dirty="0" smtClean="0"/>
                        <a:t> </a:t>
                      </a:r>
                    </a:p>
                    <a:p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Troubles</a:t>
                      </a:r>
                      <a:r>
                        <a:rPr lang="fr-FR" sz="2000" baseline="0" dirty="0" smtClean="0"/>
                        <a:t> du rythme et de conduction</a:t>
                      </a:r>
                    </a:p>
                    <a:p>
                      <a:r>
                        <a:rPr lang="fr-FR" sz="2000" baseline="0" dirty="0" smtClean="0"/>
                        <a:t>NV diarrhées,  </a:t>
                      </a:r>
                      <a:r>
                        <a:rPr lang="fr-FR" sz="2000" baseline="0" dirty="0" err="1" smtClean="0"/>
                        <a:t>céphalés</a:t>
                      </a:r>
                      <a:r>
                        <a:rPr lang="fr-FR" sz="2000" baseline="0" dirty="0" smtClean="0"/>
                        <a:t>, coloration en jaune de la vision </a:t>
                      </a:r>
                      <a:endParaRPr lang="fr-FR" sz="20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1427902" y="1214410"/>
            <a:ext cx="14001848" cy="571504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fr-FR" sz="3600" b="1" dirty="0" smtClean="0"/>
              <a:t>5. Autres médicaments du SCV</a:t>
            </a:r>
            <a:endParaRPr lang="fr-FR" sz="3600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213456" y="2071666"/>
            <a:ext cx="17645186" cy="7358114"/>
          </a:xfrm>
        </p:spPr>
        <p:txBody>
          <a:bodyPr/>
          <a:lstStyle/>
          <a:p>
            <a:pPr algn="just">
              <a:buFont typeface="Wingdings" pitchFamily="2" charset="2"/>
              <a:buChar char="v"/>
            </a:pPr>
            <a:r>
              <a:rPr lang="fr-FR" sz="2800" b="1" dirty="0" smtClean="0">
                <a:solidFill>
                  <a:schemeClr val="tx1"/>
                </a:solidFill>
              </a:rPr>
              <a:t>Dopamine</a:t>
            </a:r>
            <a:r>
              <a:rPr lang="fr-FR" sz="2800" b="1" dirty="0" smtClean="0">
                <a:solidFill>
                  <a:schemeClr val="tx1"/>
                </a:solidFill>
                <a:effectLst/>
              </a:rPr>
              <a:t>: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à faible dose a une action dur les RCP DA1 au niveau rénal provoque un dilatation </a:t>
            </a:r>
            <a:r>
              <a:rPr lang="fr-FR" sz="2800" dirty="0" err="1" smtClean="0">
                <a:solidFill>
                  <a:schemeClr val="tx1"/>
                </a:solidFill>
                <a:effectLst/>
              </a:rPr>
              <a:t>arteriolaire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et </a:t>
            </a:r>
          </a:p>
          <a:p>
            <a:pPr algn="just">
              <a:buNone/>
            </a:pPr>
            <a:r>
              <a:rPr lang="fr-FR" sz="2800" dirty="0" smtClean="0">
                <a:solidFill>
                  <a:schemeClr val="tx1"/>
                </a:solidFill>
                <a:effectLst/>
              </a:rPr>
              <a:t>une augmentation de DFG à forte dose action stimulante sur les RCP </a:t>
            </a:r>
            <a:r>
              <a:rPr lang="el-GR" sz="2800" dirty="0" smtClean="0">
                <a:solidFill>
                  <a:schemeClr val="tx1"/>
                </a:solidFill>
                <a:effectLst/>
              </a:rPr>
              <a:t>β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et </a:t>
            </a:r>
            <a:r>
              <a:rPr lang="el-GR" sz="2800" dirty="0" smtClean="0">
                <a:solidFill>
                  <a:schemeClr val="tx1"/>
                </a:solidFill>
                <a:effectLst/>
              </a:rPr>
              <a:t>α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adrénergique</a:t>
            </a:r>
            <a:r>
              <a:rPr lang="fr-FR" sz="2800" b="1" dirty="0" smtClean="0">
                <a:solidFill>
                  <a:schemeClr val="tx1"/>
                </a:solidFill>
                <a:effectLst/>
              </a:rPr>
              <a:t> </a:t>
            </a:r>
          </a:p>
          <a:p>
            <a:pPr algn="just">
              <a:buFont typeface="Wingdings" pitchFamily="2" charset="2"/>
              <a:buChar char="Ø"/>
            </a:pPr>
            <a:r>
              <a:rPr lang="fr-FR" sz="2800" b="1" dirty="0" smtClean="0">
                <a:solidFill>
                  <a:schemeClr val="tx1"/>
                </a:solidFill>
                <a:effectLst/>
              </a:rPr>
              <a:t>Indications: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choc hémorragique, choc </a:t>
            </a:r>
            <a:r>
              <a:rPr lang="fr-FR" sz="2800" dirty="0" err="1" smtClean="0">
                <a:solidFill>
                  <a:schemeClr val="tx1"/>
                </a:solidFill>
                <a:effectLst/>
              </a:rPr>
              <a:t>cardiogénique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avec signe clinique, choc septique   </a:t>
            </a:r>
          </a:p>
          <a:p>
            <a:pPr algn="just">
              <a:buFont typeface="Wingdings" pitchFamily="2" charset="2"/>
              <a:buChar char="v"/>
            </a:pPr>
            <a:r>
              <a:rPr lang="fr-FR" sz="2800" b="1" dirty="0" smtClean="0">
                <a:solidFill>
                  <a:schemeClr val="tx1"/>
                </a:solidFill>
                <a:effectLst/>
              </a:rPr>
              <a:t>Adrénaline: 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agoniste des RCP </a:t>
            </a:r>
            <a:r>
              <a:rPr lang="el-GR" sz="2800" dirty="0" smtClean="0">
                <a:solidFill>
                  <a:schemeClr val="tx1"/>
                </a:solidFill>
                <a:effectLst/>
              </a:rPr>
              <a:t>β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et </a:t>
            </a:r>
            <a:r>
              <a:rPr lang="el-GR" sz="2800" dirty="0" smtClean="0">
                <a:solidFill>
                  <a:schemeClr val="tx1"/>
                </a:solidFill>
                <a:effectLst/>
              </a:rPr>
              <a:t>α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adrénergiques avec effet</a:t>
            </a:r>
            <a:r>
              <a:rPr lang="el-GR" sz="2800" dirty="0" smtClean="0">
                <a:solidFill>
                  <a:schemeClr val="tx1"/>
                </a:solidFill>
                <a:effectLst/>
              </a:rPr>
              <a:t> β˃α</a:t>
            </a:r>
            <a:endParaRPr lang="fr-FR" sz="2800" dirty="0" smtClean="0">
              <a:solidFill>
                <a:schemeClr val="tx1"/>
              </a:solidFill>
              <a:effectLst/>
            </a:endParaRPr>
          </a:p>
          <a:p>
            <a:pPr algn="just">
              <a:buFont typeface="Wingdings" pitchFamily="2" charset="2"/>
              <a:buChar char="Ø"/>
            </a:pPr>
            <a:r>
              <a:rPr lang="fr-FR" sz="2800" b="1" dirty="0" smtClean="0">
                <a:solidFill>
                  <a:schemeClr val="tx1"/>
                </a:solidFill>
                <a:effectLst/>
              </a:rPr>
              <a:t>Indications: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choc anaphylactique, choc hémorragique en association avec la dopamine, arrêt cardiaque, bronchospasme    </a:t>
            </a:r>
            <a:r>
              <a:rPr lang="fr-FR" sz="2800" b="1" dirty="0" smtClean="0">
                <a:solidFill>
                  <a:schemeClr val="tx1"/>
                </a:solidFill>
                <a:effectLst/>
              </a:rPr>
              <a:t> </a:t>
            </a:r>
          </a:p>
          <a:p>
            <a:pPr algn="just">
              <a:buFont typeface="Wingdings" pitchFamily="2" charset="2"/>
              <a:buChar char="v"/>
            </a:pPr>
            <a:r>
              <a:rPr lang="fr-FR" sz="2800" b="1" dirty="0" err="1" smtClean="0">
                <a:solidFill>
                  <a:schemeClr val="tx1"/>
                </a:solidFill>
                <a:effectLst/>
              </a:rPr>
              <a:t>Noradrenaline</a:t>
            </a:r>
            <a:r>
              <a:rPr lang="fr-FR" sz="2800" b="1" dirty="0" smtClean="0">
                <a:solidFill>
                  <a:schemeClr val="tx1"/>
                </a:solidFill>
                <a:effectLst/>
              </a:rPr>
              <a:t>: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agoniste des RCP </a:t>
            </a:r>
            <a:r>
              <a:rPr lang="el-GR" sz="2800" dirty="0" smtClean="0">
                <a:solidFill>
                  <a:schemeClr val="tx1"/>
                </a:solidFill>
                <a:effectLst/>
              </a:rPr>
              <a:t>β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et </a:t>
            </a:r>
            <a:r>
              <a:rPr lang="el-GR" sz="2800" dirty="0" smtClean="0">
                <a:solidFill>
                  <a:schemeClr val="tx1"/>
                </a:solidFill>
                <a:effectLst/>
              </a:rPr>
              <a:t>α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adrénergiques avec effet</a:t>
            </a:r>
            <a:r>
              <a:rPr lang="el-GR" sz="2800" dirty="0" smtClean="0">
                <a:solidFill>
                  <a:schemeClr val="tx1"/>
                </a:solidFill>
                <a:effectLst/>
              </a:rPr>
              <a:t> α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</a:t>
            </a:r>
            <a:r>
              <a:rPr lang="el-GR" sz="2800" dirty="0" smtClean="0">
                <a:solidFill>
                  <a:schemeClr val="tx1"/>
                </a:solidFill>
                <a:effectLst/>
              </a:rPr>
              <a:t>˃β</a:t>
            </a:r>
            <a:endParaRPr lang="fr-FR" sz="2800" dirty="0" smtClean="0">
              <a:solidFill>
                <a:schemeClr val="tx1"/>
              </a:solidFill>
              <a:effectLst/>
            </a:endParaRPr>
          </a:p>
          <a:p>
            <a:pPr algn="just">
              <a:buFont typeface="Wingdings" pitchFamily="2" charset="2"/>
              <a:buChar char="Ø"/>
            </a:pPr>
            <a:r>
              <a:rPr lang="fr-FR" sz="2800" b="1" dirty="0" smtClean="0">
                <a:solidFill>
                  <a:schemeClr val="tx1"/>
                </a:solidFill>
                <a:effectLst/>
              </a:rPr>
              <a:t>Indications: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choc </a:t>
            </a:r>
            <a:r>
              <a:rPr lang="fr-FR" sz="2800" dirty="0" err="1" smtClean="0">
                <a:solidFill>
                  <a:schemeClr val="tx1"/>
                </a:solidFill>
                <a:effectLst/>
              </a:rPr>
              <a:t>cardiogenique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avec PAS˂70mmhg, choc septique</a:t>
            </a:r>
            <a:r>
              <a:rPr lang="fr-FR" sz="2800" b="1" dirty="0" smtClean="0">
                <a:solidFill>
                  <a:schemeClr val="tx1"/>
                </a:solidFill>
                <a:effectLst/>
              </a:rPr>
              <a:t>,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choc hémorragique en  association avec  la </a:t>
            </a:r>
          </a:p>
          <a:p>
            <a:pPr algn="just">
              <a:buNone/>
            </a:pPr>
            <a:r>
              <a:rPr lang="fr-FR" sz="2800" dirty="0" smtClean="0">
                <a:solidFill>
                  <a:schemeClr val="tx1"/>
                </a:solidFill>
                <a:effectLst/>
              </a:rPr>
              <a:t>dopamine.</a:t>
            </a:r>
          </a:p>
          <a:p>
            <a:pPr algn="just">
              <a:buNone/>
            </a:pPr>
            <a:r>
              <a:rPr lang="fr-FR" sz="2800" b="1" dirty="0" smtClean="0">
                <a:solidFill>
                  <a:schemeClr val="tx1"/>
                </a:solidFill>
                <a:effectLst/>
              </a:rPr>
              <a:t>Contre indiqué: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Resistance vasculaire </a:t>
            </a:r>
            <a:r>
              <a:rPr lang="fr-FR" sz="2800" dirty="0" err="1" smtClean="0">
                <a:solidFill>
                  <a:schemeClr val="tx1"/>
                </a:solidFill>
                <a:effectLst/>
              </a:rPr>
              <a:t>peripherique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élevé </a:t>
            </a:r>
          </a:p>
          <a:p>
            <a:pPr algn="just">
              <a:buFont typeface="Wingdings" pitchFamily="2" charset="2"/>
              <a:buChar char="v"/>
            </a:pPr>
            <a:r>
              <a:rPr lang="fr-FR" sz="2800" dirty="0" smtClean="0">
                <a:solidFill>
                  <a:schemeClr val="tx1"/>
                </a:solidFill>
                <a:effectLst/>
              </a:rPr>
              <a:t> </a:t>
            </a:r>
            <a:r>
              <a:rPr lang="fr-FR" sz="2800" b="1" dirty="0" smtClean="0">
                <a:solidFill>
                  <a:schemeClr val="tx1"/>
                </a:solidFill>
                <a:effectLst/>
              </a:rPr>
              <a:t>Atropine: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antagoniste des RCP </a:t>
            </a:r>
            <a:r>
              <a:rPr lang="fr-FR" sz="2800" dirty="0" err="1" smtClean="0">
                <a:solidFill>
                  <a:schemeClr val="tx1"/>
                </a:solidFill>
                <a:effectLst/>
              </a:rPr>
              <a:t>muscariniques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</a:t>
            </a:r>
          </a:p>
          <a:p>
            <a:pPr algn="just">
              <a:buFont typeface="Wingdings" pitchFamily="2" charset="2"/>
              <a:buChar char="Ø"/>
            </a:pPr>
            <a:r>
              <a:rPr lang="fr-FR" sz="2800" b="1" dirty="0" smtClean="0">
                <a:solidFill>
                  <a:schemeClr val="tx1"/>
                </a:solidFill>
                <a:effectLst/>
              </a:rPr>
              <a:t>Indication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: malaise vagal </a:t>
            </a:r>
          </a:p>
          <a:p>
            <a:pPr algn="just">
              <a:buFont typeface="Wingdings" pitchFamily="2" charset="2"/>
              <a:buChar char="Ø"/>
            </a:pPr>
            <a:r>
              <a:rPr lang="fr-FR" sz="2800" b="1" dirty="0" smtClean="0">
                <a:solidFill>
                  <a:schemeClr val="tx1"/>
                </a:solidFill>
                <a:effectLst/>
              </a:rPr>
              <a:t>Contre indiqué: 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rétention urinaire, glaucome; </a:t>
            </a:r>
            <a:r>
              <a:rPr lang="fr-FR" sz="2800" b="1" dirty="0" smtClean="0">
                <a:solidFill>
                  <a:schemeClr val="tx1"/>
                </a:solidFill>
                <a:effectLst/>
              </a:rPr>
              <a:t>prudence</a:t>
            </a:r>
            <a:r>
              <a:rPr lang="fr-FR" sz="2800" dirty="0" smtClean="0">
                <a:solidFill>
                  <a:schemeClr val="tx1"/>
                </a:solidFill>
                <a:effectLst/>
              </a:rPr>
              <a:t> en cas d’arythmie ou coronaropathie </a:t>
            </a:r>
          </a:p>
          <a:p>
            <a:pPr>
              <a:buNone/>
            </a:pPr>
            <a:endParaRPr lang="fr-FR" b="1" dirty="0">
              <a:solidFill>
                <a:schemeClr val="tx1"/>
              </a:solidFill>
            </a:endParaRPr>
          </a:p>
        </p:txBody>
      </p:sp>
      <p:sp>
        <p:nvSpPr>
          <p:cNvPr id="8" name="Titr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4400" b="1" dirty="0" smtClean="0">
                <a:cs typeface="Segoe UI Light" panose="020B0502040204020203" pitchFamily="34" charset="0"/>
              </a:rPr>
              <a:t>Pharmacologie des médicaments des maladies cardiovasculaire</a:t>
            </a:r>
            <a:endParaRPr lang="fr-FR" sz="4400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1570778" y="1214410"/>
            <a:ext cx="15430608" cy="647651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fr-FR" sz="3600" b="1" dirty="0" smtClean="0"/>
              <a:t>1. Manifestations buccales liées aux effets indésirables des traitements hypotenseurs</a:t>
            </a:r>
            <a:endParaRPr lang="fr-FR" sz="3600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784960" y="1928790"/>
            <a:ext cx="16930806" cy="7643866"/>
          </a:xfrm>
        </p:spPr>
        <p:txBody>
          <a:bodyPr/>
          <a:lstStyle/>
          <a:p>
            <a:pPr>
              <a:buNone/>
            </a:pPr>
            <a:endParaRPr lang="fr-FR" dirty="0"/>
          </a:p>
        </p:txBody>
      </p:sp>
      <p:sp>
        <p:nvSpPr>
          <p:cNvPr id="8" name="Titr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4400" b="1" dirty="0" smtClean="0"/>
              <a:t>IV. Médicaments de l’appareil cardio-vasculaire et odontologie</a:t>
            </a:r>
            <a:endParaRPr lang="fr-FR" sz="4400" b="1" dirty="0"/>
          </a:p>
        </p:txBody>
      </p:sp>
      <p:graphicFrame>
        <p:nvGraphicFramePr>
          <p:cNvPr id="9" name="Tableau 8"/>
          <p:cNvGraphicFramePr>
            <a:graphicFrameLocks noGrp="1"/>
          </p:cNvGraphicFramePr>
          <p:nvPr/>
        </p:nvGraphicFramePr>
        <p:xfrm>
          <a:off x="-2" y="2071665"/>
          <a:ext cx="18286414" cy="78581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207"/>
                <a:gridCol w="9143207"/>
              </a:tblGrid>
              <a:tr h="963869">
                <a:tc>
                  <a:txBody>
                    <a:bodyPr/>
                    <a:lstStyle/>
                    <a:p>
                      <a:r>
                        <a:rPr lang="fr-FR" sz="2800" dirty="0" smtClean="0"/>
                        <a:t>Manifestation bucco-dentaire </a:t>
                      </a:r>
                      <a:endParaRPr lang="fr-F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800" dirty="0" smtClean="0"/>
                        <a:t>Le médicament de l’appareil</a:t>
                      </a:r>
                      <a:r>
                        <a:rPr lang="fr-FR" sz="2800" baseline="0" dirty="0" smtClean="0"/>
                        <a:t> cardiovasculaire responsable </a:t>
                      </a:r>
                      <a:endParaRPr lang="fr-FR" sz="2800" dirty="0"/>
                    </a:p>
                  </a:txBody>
                  <a:tcPr/>
                </a:tc>
              </a:tr>
              <a:tr h="1946092">
                <a:tc>
                  <a:txBody>
                    <a:bodyPr/>
                    <a:lstStyle/>
                    <a:p>
                      <a:pPr algn="ctr"/>
                      <a:r>
                        <a:rPr lang="fr-FR" sz="3200" b="1" dirty="0" err="1" smtClean="0"/>
                        <a:t>Hyposialie</a:t>
                      </a:r>
                      <a:r>
                        <a:rPr lang="fr-FR" sz="3200" b="1" baseline="0" dirty="0" smtClean="0"/>
                        <a:t> / </a:t>
                      </a:r>
                      <a:r>
                        <a:rPr lang="fr-FR" sz="3200" b="1" baseline="0" dirty="0" err="1" smtClean="0"/>
                        <a:t>Sialite</a:t>
                      </a:r>
                      <a:r>
                        <a:rPr lang="fr-FR" sz="3200" b="1" baseline="0" dirty="0" smtClean="0"/>
                        <a:t> </a:t>
                      </a:r>
                      <a:endParaRPr lang="fr-FR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800" dirty="0" smtClean="0"/>
                        <a:t>Peut être provoquée par certains </a:t>
                      </a:r>
                      <a:r>
                        <a:rPr lang="fr-FR" sz="2800" b="1" dirty="0" smtClean="0">
                          <a:solidFill>
                            <a:srgbClr val="FF0000"/>
                          </a:solidFill>
                        </a:rPr>
                        <a:t>diurétiques, antihypertenseurs centraux, alpha-bloquants, inhibiteurs calciques </a:t>
                      </a:r>
                      <a:r>
                        <a:rPr lang="fr-FR" sz="2800" dirty="0" smtClean="0"/>
                        <a:t>et est réversible à l’arrêt du traitement</a:t>
                      </a:r>
                      <a:endParaRPr lang="fr-FR" sz="2800" dirty="0"/>
                    </a:p>
                  </a:txBody>
                  <a:tcPr/>
                </a:tc>
              </a:tr>
              <a:tr h="1203361">
                <a:tc>
                  <a:txBody>
                    <a:bodyPr/>
                    <a:lstStyle/>
                    <a:p>
                      <a:pPr algn="ctr"/>
                      <a:r>
                        <a:rPr lang="fr-FR" sz="3200" b="1" dirty="0" smtClean="0"/>
                        <a:t>Hyperplasie gingivale </a:t>
                      </a:r>
                      <a:endParaRPr lang="fr-FR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800" b="1" dirty="0" smtClean="0">
                          <a:solidFill>
                            <a:srgbClr val="FF0000"/>
                          </a:solidFill>
                        </a:rPr>
                        <a:t>Inhibiteur calciques (</a:t>
                      </a:r>
                      <a:r>
                        <a:rPr lang="fr-FR" sz="2800" b="1" dirty="0" err="1" smtClean="0">
                          <a:solidFill>
                            <a:srgbClr val="FF0000"/>
                          </a:solidFill>
                        </a:rPr>
                        <a:t>nefidipine</a:t>
                      </a:r>
                      <a:r>
                        <a:rPr lang="fr-FR" sz="2800" b="1" dirty="0" smtClean="0">
                          <a:solidFill>
                            <a:srgbClr val="FF0000"/>
                          </a:solidFill>
                        </a:rPr>
                        <a:t>) </a:t>
                      </a:r>
                    </a:p>
                    <a:p>
                      <a:r>
                        <a:rPr lang="fr-FR" sz="2800" dirty="0" smtClean="0"/>
                        <a:t>Disparait après quelques mois de traitement </a:t>
                      </a:r>
                      <a:endParaRPr lang="fr-FR" sz="2800" dirty="0"/>
                    </a:p>
                  </a:txBody>
                  <a:tcPr/>
                </a:tc>
              </a:tr>
              <a:tr h="1016615">
                <a:tc>
                  <a:txBody>
                    <a:bodyPr/>
                    <a:lstStyle/>
                    <a:p>
                      <a:pPr algn="ctr"/>
                      <a:r>
                        <a:rPr lang="fr-FR" sz="3200" b="1" dirty="0" smtClean="0"/>
                        <a:t>DYSGUEUSIE</a:t>
                      </a:r>
                      <a:endParaRPr lang="fr-FR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800" b="1" dirty="0" smtClean="0">
                          <a:solidFill>
                            <a:srgbClr val="FF0000"/>
                          </a:solidFill>
                        </a:rPr>
                        <a:t>Inhibiteurs</a:t>
                      </a:r>
                      <a:r>
                        <a:rPr lang="fr-FR" sz="2800" b="1" baseline="0" dirty="0" smtClean="0">
                          <a:solidFill>
                            <a:srgbClr val="FF0000"/>
                          </a:solidFill>
                        </a:rPr>
                        <a:t> calciques/ IEC </a:t>
                      </a:r>
                      <a:r>
                        <a:rPr lang="fr-FR" sz="2800" b="0" baseline="0" dirty="0" smtClean="0">
                          <a:solidFill>
                            <a:schemeClr val="tx1"/>
                          </a:solidFill>
                        </a:rPr>
                        <a:t>réversible à l’</a:t>
                      </a:r>
                      <a:r>
                        <a:rPr lang="fr-FR" sz="2800" b="0" baseline="0" dirty="0" err="1" smtClean="0">
                          <a:solidFill>
                            <a:schemeClr val="tx1"/>
                          </a:solidFill>
                        </a:rPr>
                        <a:t>arrét</a:t>
                      </a:r>
                      <a:r>
                        <a:rPr lang="fr-FR" sz="2800" b="0" baseline="0" dirty="0" smtClean="0">
                          <a:solidFill>
                            <a:schemeClr val="tx1"/>
                          </a:solidFill>
                        </a:rPr>
                        <a:t> du traitement </a:t>
                      </a:r>
                      <a:endParaRPr lang="fr-FR" sz="2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993284">
                <a:tc>
                  <a:txBody>
                    <a:bodyPr/>
                    <a:lstStyle/>
                    <a:p>
                      <a:pPr algn="ctr"/>
                      <a:r>
                        <a:rPr lang="fr-FR" sz="3200" b="1" dirty="0" smtClean="0"/>
                        <a:t>RASH CUTANÉS</a:t>
                      </a:r>
                      <a:endParaRPr lang="fr-FR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800" b="1" dirty="0" smtClean="0">
                          <a:solidFill>
                            <a:srgbClr val="FF0000"/>
                          </a:solidFill>
                        </a:rPr>
                        <a:t>Inhibiteurs calcique/</a:t>
                      </a:r>
                      <a:r>
                        <a:rPr lang="fr-FR" sz="2800" b="1" baseline="0" dirty="0" smtClean="0">
                          <a:solidFill>
                            <a:srgbClr val="FF0000"/>
                          </a:solidFill>
                        </a:rPr>
                        <a:t> IEC/ </a:t>
                      </a:r>
                      <a:r>
                        <a:rPr lang="el-GR" sz="2800" b="1" baseline="0" dirty="0" smtClean="0">
                          <a:solidFill>
                            <a:srgbClr val="FF0000"/>
                          </a:solidFill>
                        </a:rPr>
                        <a:t>α</a:t>
                      </a:r>
                      <a:r>
                        <a:rPr lang="fr-FR" sz="2800" b="1" baseline="0" dirty="0" smtClean="0">
                          <a:solidFill>
                            <a:srgbClr val="FF0000"/>
                          </a:solidFill>
                        </a:rPr>
                        <a:t> bloquants </a:t>
                      </a:r>
                      <a:endParaRPr lang="fr-FR" sz="28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734960">
                <a:tc>
                  <a:txBody>
                    <a:bodyPr/>
                    <a:lstStyle/>
                    <a:p>
                      <a:pPr algn="ctr"/>
                      <a:r>
                        <a:rPr lang="fr-FR" sz="3200" b="1" dirty="0" smtClean="0"/>
                        <a:t>PARESTHESIE</a:t>
                      </a:r>
                      <a:r>
                        <a:rPr lang="fr-FR" sz="3200" b="1" baseline="0" dirty="0" smtClean="0"/>
                        <a:t> </a:t>
                      </a:r>
                      <a:endParaRPr lang="fr-FR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800" b="1" dirty="0" smtClean="0">
                          <a:solidFill>
                            <a:srgbClr val="FF0000"/>
                          </a:solidFill>
                        </a:rPr>
                        <a:t>Certains</a:t>
                      </a:r>
                      <a:r>
                        <a:rPr lang="fr-FR" sz="2800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fr-FR" sz="2800" b="1" baseline="0" dirty="0" err="1" smtClean="0">
                          <a:solidFill>
                            <a:srgbClr val="FF0000"/>
                          </a:solidFill>
                        </a:rPr>
                        <a:t>diuritiques</a:t>
                      </a:r>
                      <a:r>
                        <a:rPr lang="fr-FR" sz="2800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endParaRPr lang="fr-FR" sz="28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fr-FR" b="1" dirty="0" smtClean="0"/>
              <a:t>2. Les interactions médicamenteuses </a:t>
            </a:r>
            <a:endParaRPr lang="fr-FR" b="1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4800" b="1" dirty="0" smtClean="0"/>
              <a:t>IV. Médicaments de l’appareil cardio-vasculaire et odontologie</a:t>
            </a:r>
            <a:endParaRPr lang="fr-FR" sz="4800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19</a:t>
            </a:fld>
            <a:endParaRPr lang="en-US" dirty="0"/>
          </a:p>
        </p:txBody>
      </p:sp>
      <p:graphicFrame>
        <p:nvGraphicFramePr>
          <p:cNvPr id="8" name="Tableau 7"/>
          <p:cNvGraphicFramePr>
            <a:graphicFrameLocks noGrp="1"/>
          </p:cNvGraphicFramePr>
          <p:nvPr/>
        </p:nvGraphicFramePr>
        <p:xfrm>
          <a:off x="-1" y="2000229"/>
          <a:ext cx="18286414" cy="8083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5620"/>
                <a:gridCol w="6195397"/>
                <a:gridCol w="6195397"/>
              </a:tblGrid>
              <a:tr h="782294"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Médicaments prescrit par le chirurgien dentiste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Médicaments de l’appareil</a:t>
                      </a:r>
                      <a:r>
                        <a:rPr lang="fr-FR" sz="2400" baseline="0" dirty="0" smtClean="0"/>
                        <a:t> cardio-vasculaire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Mécanisme de l’interaction </a:t>
                      </a:r>
                      <a:endParaRPr lang="fr-FR" sz="2400" dirty="0"/>
                    </a:p>
                  </a:txBody>
                  <a:tcPr/>
                </a:tc>
              </a:tr>
              <a:tr h="1535614"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Les AINS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err="1" smtClean="0"/>
                        <a:t>Betabloquants</a:t>
                      </a:r>
                      <a:r>
                        <a:rPr lang="fr-FR" sz="2400" baseline="0" dirty="0" smtClean="0"/>
                        <a:t> </a:t>
                      </a:r>
                    </a:p>
                    <a:p>
                      <a:endParaRPr lang="fr-FR" sz="2400" baseline="0" dirty="0" smtClean="0"/>
                    </a:p>
                    <a:p>
                      <a:r>
                        <a:rPr lang="fr-FR" sz="2400" baseline="0" dirty="0" smtClean="0"/>
                        <a:t>IEC/ DIURITIQUE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800" dirty="0" smtClean="0"/>
                        <a:t> -  </a:t>
                      </a:r>
                      <a:r>
                        <a:rPr lang="fr-FR" sz="2400" dirty="0" smtClean="0"/>
                        <a:t>de prostaglandines</a:t>
                      </a:r>
                      <a:r>
                        <a:rPr lang="fr-FR" sz="2400" baseline="0" dirty="0" smtClean="0"/>
                        <a:t> vasodilatatrice réduit l’effet  antihypertenseur des </a:t>
                      </a:r>
                      <a:r>
                        <a:rPr lang="fr-FR" sz="2400" baseline="0" dirty="0" err="1" smtClean="0"/>
                        <a:t>Bb</a:t>
                      </a:r>
                      <a:endParaRPr lang="fr-FR" sz="2400" baseline="0" dirty="0" smtClean="0"/>
                    </a:p>
                    <a:p>
                      <a:r>
                        <a:rPr lang="fr-FR" sz="2400" baseline="0" dirty="0" smtClean="0"/>
                        <a:t>-  </a:t>
                      </a:r>
                      <a:r>
                        <a:rPr lang="fr-FR" sz="2400" dirty="0" smtClean="0"/>
                        <a:t>Risque</a:t>
                      </a:r>
                      <a:r>
                        <a:rPr lang="fr-FR" sz="2400" baseline="0" dirty="0" smtClean="0"/>
                        <a:t> d’insuffisance rénale aigue suite à la      </a:t>
                      </a:r>
                      <a:r>
                        <a:rPr lang="fr-FR" sz="2400" dirty="0" smtClean="0"/>
                        <a:t>de prostaglandines</a:t>
                      </a:r>
                      <a:r>
                        <a:rPr lang="fr-FR" sz="2400" baseline="0" dirty="0" smtClean="0"/>
                        <a:t> vasodilatatrice artériolaire  </a:t>
                      </a:r>
                      <a:endParaRPr lang="fr-FR" sz="2400" dirty="0"/>
                    </a:p>
                  </a:txBody>
                  <a:tcPr/>
                </a:tc>
              </a:tr>
              <a:tr h="1129980"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LES AIS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Bétabloquants, IEC/ARAII,</a:t>
                      </a:r>
                      <a:r>
                        <a:rPr lang="fr-FR" sz="2400" baseline="0" dirty="0" smtClean="0"/>
                        <a:t> inhibiteurs calciques, </a:t>
                      </a:r>
                      <a:r>
                        <a:rPr lang="fr-FR" sz="2400" baseline="0" dirty="0" err="1" smtClean="0"/>
                        <a:t>diuritiques</a:t>
                      </a:r>
                      <a:r>
                        <a:rPr lang="fr-FR" sz="2400" baseline="0" dirty="0" smtClean="0"/>
                        <a:t>, les </a:t>
                      </a:r>
                      <a:r>
                        <a:rPr lang="fr-FR" sz="2400" baseline="0" dirty="0" err="1" smtClean="0"/>
                        <a:t>αbloquants</a:t>
                      </a:r>
                      <a:r>
                        <a:rPr lang="fr-FR" sz="2400" baseline="0" dirty="0" smtClean="0"/>
                        <a:t>, antihypertenseurs centraux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les AIS entraînent une rétention </a:t>
                      </a:r>
                      <a:r>
                        <a:rPr lang="fr-FR" sz="2400" dirty="0" err="1" smtClean="0"/>
                        <a:t>hydrosodée</a:t>
                      </a:r>
                      <a:r>
                        <a:rPr lang="fr-FR" sz="2400" dirty="0" smtClean="0"/>
                        <a:t> au long court et réduisent l’effet</a:t>
                      </a:r>
                      <a:r>
                        <a:rPr lang="fr-FR" sz="2400" baseline="0" dirty="0" smtClean="0"/>
                        <a:t> antihypertenseur </a:t>
                      </a:r>
                      <a:endParaRPr lang="fr-FR" sz="2400" dirty="0"/>
                    </a:p>
                  </a:txBody>
                  <a:tcPr/>
                </a:tc>
              </a:tr>
              <a:tr h="1477666"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Les</a:t>
                      </a:r>
                      <a:r>
                        <a:rPr lang="fr-FR" sz="2400" baseline="0" dirty="0" smtClean="0"/>
                        <a:t> antifongiques </a:t>
                      </a:r>
                      <a:r>
                        <a:rPr lang="fr-FR" sz="2400" baseline="0" dirty="0" err="1" smtClean="0"/>
                        <a:t>azolés</a:t>
                      </a:r>
                      <a:r>
                        <a:rPr lang="fr-FR" sz="2400" baseline="0" dirty="0" smtClean="0"/>
                        <a:t> </a:t>
                      </a:r>
                    </a:p>
                    <a:p>
                      <a:r>
                        <a:rPr lang="fr-FR" sz="2400" baseline="0" dirty="0" smtClean="0"/>
                        <a:t> (</a:t>
                      </a:r>
                      <a:r>
                        <a:rPr lang="fr-FR" sz="2400" baseline="0" dirty="0" err="1" smtClean="0"/>
                        <a:t>itraconazole</a:t>
                      </a:r>
                      <a:r>
                        <a:rPr lang="fr-FR" sz="2400" baseline="0" dirty="0" smtClean="0"/>
                        <a:t>, </a:t>
                      </a:r>
                      <a:r>
                        <a:rPr lang="fr-FR" sz="2400" baseline="0" dirty="0" err="1" smtClean="0"/>
                        <a:t>ketoconazole</a:t>
                      </a:r>
                      <a:r>
                        <a:rPr lang="fr-FR" sz="2400" baseline="0" dirty="0" smtClean="0"/>
                        <a:t>)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Les inhibiteurs calciques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fr-FR" sz="2400" dirty="0" smtClean="0"/>
                        <a:t>Majoration des effets indésirables des inhibiteurs calciques par compétition au niveau de</a:t>
                      </a:r>
                      <a:r>
                        <a:rPr lang="fr-FR" sz="2400" baseline="0" dirty="0" smtClean="0"/>
                        <a:t> la CYTP450 3A4</a:t>
                      </a:r>
                      <a:r>
                        <a:rPr lang="fr-FR" sz="2400" dirty="0" smtClean="0"/>
                        <a:t> hépatique entrainant un risque d’œdème</a:t>
                      </a:r>
                      <a:endParaRPr lang="fr-FR" sz="2800" dirty="0"/>
                    </a:p>
                  </a:txBody>
                  <a:tcPr/>
                </a:tc>
              </a:tr>
              <a:tr h="861175"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La</a:t>
                      </a:r>
                      <a:r>
                        <a:rPr lang="fr-FR" sz="2400" baseline="0" dirty="0" smtClean="0"/>
                        <a:t> prémédication sédative par  </a:t>
                      </a:r>
                      <a:r>
                        <a:rPr lang="fr-FR" sz="2400" baseline="0" dirty="0" err="1" smtClean="0"/>
                        <a:t>hydroxyzine</a:t>
                      </a:r>
                      <a:r>
                        <a:rPr lang="fr-FR" sz="2400" baseline="0" dirty="0" smtClean="0"/>
                        <a:t>, BZD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 les antihypertenseurs centraux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fr-FR" sz="2400" dirty="0" smtClean="0"/>
                        <a:t>Majoration de la sédation </a:t>
                      </a:r>
                      <a:endParaRPr lang="fr-FR" sz="2400" dirty="0"/>
                    </a:p>
                  </a:txBody>
                  <a:tcPr/>
                </a:tc>
              </a:tr>
              <a:tr h="782294"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Les anesthésiques locaux </a:t>
                      </a:r>
                      <a:r>
                        <a:rPr lang="fr-FR" sz="2400" dirty="0" err="1" smtClean="0"/>
                        <a:t>adrénalinés</a:t>
                      </a:r>
                      <a:r>
                        <a:rPr lang="fr-FR" sz="2400" dirty="0" smtClean="0"/>
                        <a:t>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Bétabloquants</a:t>
                      </a:r>
                      <a:r>
                        <a:rPr lang="fr-FR" sz="2400" baseline="0" dirty="0" smtClean="0"/>
                        <a:t>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fr-FR" sz="2400" dirty="0" smtClean="0"/>
                        <a:t>De l’effet antihypertenseur par compétition</a:t>
                      </a:r>
                      <a:r>
                        <a:rPr lang="fr-FR" sz="2400" baseline="0" dirty="0" smtClean="0"/>
                        <a:t> sur les RCP </a:t>
                      </a:r>
                      <a:r>
                        <a:rPr lang="el-GR" sz="2400" baseline="0" dirty="0" smtClean="0"/>
                        <a:t>β</a:t>
                      </a:r>
                      <a:r>
                        <a:rPr lang="fr-FR" sz="2400" baseline="0" dirty="0" smtClean="0"/>
                        <a:t>1 </a:t>
                      </a:r>
                      <a:endParaRPr lang="fr-FR" sz="2400" dirty="0"/>
                    </a:p>
                  </a:txBody>
                  <a:tcPr/>
                </a:tc>
              </a:tr>
              <a:tr h="1217718"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Les anesthésiques généraux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Antihypertenseurs 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fr-FR" sz="2400" dirty="0" smtClean="0"/>
                        <a:t>Hypotension sévère </a:t>
                      </a:r>
                      <a:endParaRPr lang="fr-FR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Flèche vers le bas 8"/>
          <p:cNvSpPr/>
          <p:nvPr/>
        </p:nvSpPr>
        <p:spPr>
          <a:xfrm>
            <a:off x="12429354" y="2857484"/>
            <a:ext cx="142876" cy="4286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lèche vers le bas 9"/>
          <p:cNvSpPr/>
          <p:nvPr/>
        </p:nvSpPr>
        <p:spPr>
          <a:xfrm>
            <a:off x="12286478" y="3643302"/>
            <a:ext cx="142876" cy="3571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Plan</a:t>
            </a: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/>
          </p:nvPr>
        </p:nvSpPr>
        <p:spPr>
          <a:xfrm>
            <a:off x="646263" y="1714476"/>
            <a:ext cx="17640150" cy="8208912"/>
          </a:xfrm>
        </p:spPr>
        <p:txBody>
          <a:bodyPr/>
          <a:lstStyle/>
          <a:p>
            <a:pPr marL="1028700" indent="-1028700">
              <a:buAutoNum type="romanUcPeriod"/>
            </a:pPr>
            <a:r>
              <a:rPr lang="fr-FR" sz="4000" dirty="0" smtClean="0">
                <a:solidFill>
                  <a:schemeClr val="tx1"/>
                </a:solidFill>
              </a:rPr>
              <a:t>Introduction</a:t>
            </a:r>
          </a:p>
          <a:p>
            <a:pPr marL="1028700" indent="-1028700">
              <a:buAutoNum type="romanUcPeriod"/>
            </a:pPr>
            <a:r>
              <a:rPr lang="fr-FR" sz="4000" dirty="0" smtClean="0">
                <a:solidFill>
                  <a:schemeClr val="tx1"/>
                </a:solidFill>
              </a:rPr>
              <a:t>Rappel physiopathologique sur le système cardio-vasculaire</a:t>
            </a:r>
          </a:p>
          <a:p>
            <a:pPr marL="1028700" indent="-1028700">
              <a:buAutoNum type="romanUcPeriod"/>
            </a:pPr>
            <a:r>
              <a:rPr lang="fr-FR" sz="4000" dirty="0" smtClean="0">
                <a:solidFill>
                  <a:schemeClr val="tx1"/>
                </a:solidFill>
              </a:rPr>
              <a:t>Les classes médicamenteuses utilisées en cardiologie </a:t>
            </a:r>
            <a:endParaRPr lang="fr-FR" sz="4000" dirty="0">
              <a:solidFill>
                <a:schemeClr val="tx1"/>
              </a:solidFill>
            </a:endParaRPr>
          </a:p>
          <a:p>
            <a:pPr marL="1028700" indent="-1028700">
              <a:buNone/>
            </a:pPr>
            <a:r>
              <a:rPr lang="fr-FR" sz="4000" dirty="0">
                <a:solidFill>
                  <a:schemeClr val="tx1"/>
                </a:solidFill>
              </a:rPr>
              <a:t>     </a:t>
            </a:r>
            <a:r>
              <a:rPr lang="fr-FR" sz="4000" dirty="0" smtClean="0">
                <a:solidFill>
                  <a:schemeClr val="tx1"/>
                </a:solidFill>
              </a:rPr>
              <a:t>1. les antihypertenseurs </a:t>
            </a:r>
            <a:endParaRPr lang="fr-FR" sz="4000" dirty="0">
              <a:solidFill>
                <a:schemeClr val="tx1"/>
              </a:solidFill>
            </a:endParaRPr>
          </a:p>
          <a:p>
            <a:pPr marL="1028700" indent="-1028700">
              <a:buNone/>
            </a:pPr>
            <a:r>
              <a:rPr lang="fr-FR" sz="4000" dirty="0">
                <a:solidFill>
                  <a:schemeClr val="tx1"/>
                </a:solidFill>
              </a:rPr>
              <a:t>     </a:t>
            </a:r>
            <a:r>
              <a:rPr lang="fr-FR" sz="4000" dirty="0" smtClean="0">
                <a:solidFill>
                  <a:schemeClr val="tx1"/>
                </a:solidFill>
              </a:rPr>
              <a:t>2. les </a:t>
            </a:r>
            <a:r>
              <a:rPr lang="fr-FR" sz="4000" dirty="0" err="1" smtClean="0">
                <a:solidFill>
                  <a:schemeClr val="tx1"/>
                </a:solidFill>
              </a:rPr>
              <a:t>antiangoreux</a:t>
            </a:r>
            <a:endParaRPr lang="fr-FR" sz="4000" dirty="0" smtClean="0">
              <a:solidFill>
                <a:schemeClr val="tx1"/>
              </a:solidFill>
            </a:endParaRPr>
          </a:p>
          <a:p>
            <a:pPr marL="1028700" indent="-1028700">
              <a:buNone/>
            </a:pPr>
            <a:r>
              <a:rPr lang="fr-FR" sz="4000" dirty="0" smtClean="0">
                <a:solidFill>
                  <a:schemeClr val="tx1"/>
                </a:solidFill>
              </a:rPr>
              <a:t>     3. les médicaments de l’insuffisance cardiaque </a:t>
            </a:r>
            <a:endParaRPr lang="fr-FR" sz="4000" dirty="0">
              <a:solidFill>
                <a:schemeClr val="tx1"/>
              </a:solidFill>
            </a:endParaRPr>
          </a:p>
          <a:p>
            <a:pPr marL="1028700" indent="-1028700">
              <a:buNone/>
            </a:pPr>
            <a:r>
              <a:rPr lang="fr-FR" sz="4000" dirty="0">
                <a:solidFill>
                  <a:schemeClr val="tx1"/>
                </a:solidFill>
              </a:rPr>
              <a:t>     </a:t>
            </a:r>
            <a:r>
              <a:rPr lang="fr-FR" sz="4000" dirty="0" smtClean="0">
                <a:solidFill>
                  <a:schemeClr val="tx1"/>
                </a:solidFill>
              </a:rPr>
              <a:t>4. les </a:t>
            </a:r>
            <a:r>
              <a:rPr lang="fr-FR" sz="4000" dirty="0" err="1" smtClean="0">
                <a:solidFill>
                  <a:schemeClr val="tx1"/>
                </a:solidFill>
              </a:rPr>
              <a:t>antiarythmiques</a:t>
            </a:r>
            <a:r>
              <a:rPr lang="fr-FR" sz="4000" dirty="0" smtClean="0">
                <a:solidFill>
                  <a:schemeClr val="tx1"/>
                </a:solidFill>
              </a:rPr>
              <a:t> </a:t>
            </a:r>
          </a:p>
          <a:p>
            <a:pPr marL="1028700" indent="-1028700">
              <a:buNone/>
            </a:pPr>
            <a:r>
              <a:rPr lang="fr-FR" sz="4000" dirty="0" smtClean="0">
                <a:solidFill>
                  <a:schemeClr val="tx1"/>
                </a:solidFill>
                <a:effectLst/>
              </a:rPr>
              <a:t>     </a:t>
            </a:r>
            <a:r>
              <a:rPr lang="fr-FR" sz="4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Autres médicaments du SCV</a:t>
            </a:r>
          </a:p>
          <a:p>
            <a:pPr marL="1028700" indent="-1028700">
              <a:buNone/>
            </a:pPr>
            <a:r>
              <a:rPr lang="fr-FR" sz="4000" dirty="0" smtClean="0">
                <a:solidFill>
                  <a:schemeClr val="tx1"/>
                </a:solidFill>
              </a:rPr>
              <a:t> IV. Médicaments de l’appareil cardio-vasculaire et odontologie </a:t>
            </a:r>
            <a:endParaRPr lang="fr-FR" sz="4000" dirty="0" smtClean="0">
              <a:latin typeface="Arial"/>
              <a:cs typeface="Arial"/>
            </a:endParaRPr>
          </a:p>
          <a:p>
            <a:pPr marL="1028700" indent="-1028700">
              <a:buNone/>
            </a:pPr>
            <a:endParaRPr lang="fr-FR" sz="4000" dirty="0">
              <a:solidFill>
                <a:schemeClr val="tx1"/>
              </a:solidFill>
            </a:endParaRPr>
          </a:p>
          <a:p>
            <a:pPr marL="1028700" indent="-1028700"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1028700" indent="-1028700"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1028700" indent="-1028700"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1028700" indent="-1028700"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1028700" indent="-1028700">
              <a:buNone/>
            </a:pPr>
            <a:r>
              <a:rPr lang="fr-FR" dirty="0">
                <a:solidFill>
                  <a:schemeClr val="tx1"/>
                </a:solidFill>
              </a:rPr>
              <a:t> </a:t>
            </a:r>
          </a:p>
          <a:p>
            <a:pPr marL="1028700" indent="-1028700">
              <a:buNone/>
            </a:pPr>
            <a:r>
              <a:rPr lang="fr-FR" dirty="0">
                <a:solidFill>
                  <a:schemeClr val="tx1"/>
                </a:solidFill>
              </a:rPr>
              <a:t>     </a:t>
            </a:r>
          </a:p>
        </p:txBody>
      </p:sp>
      <p:pic>
        <p:nvPicPr>
          <p:cNvPr id="14" name="~PP1149.WA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7703800" y="970438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52248824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2246" y="1471092"/>
            <a:ext cx="16457772" cy="6788945"/>
          </a:xfrm>
        </p:spPr>
        <p:txBody>
          <a:bodyPr/>
          <a:lstStyle/>
          <a:p>
            <a:pPr>
              <a:buNone/>
            </a:pPr>
            <a:r>
              <a:rPr lang="fr-FR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                    </a:t>
            </a:r>
          </a:p>
          <a:p>
            <a:pPr>
              <a:buNone/>
            </a:pPr>
            <a:endParaRPr lang="fr-FR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accent1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algn="ctr">
              <a:buNone/>
            </a:pPr>
            <a:r>
              <a:rPr lang="fr-FR" sz="8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Merci pour votre attention </a:t>
            </a:r>
          </a:p>
        </p:txBody>
      </p:sp>
      <p:pic>
        <p:nvPicPr>
          <p:cNvPr id="4" name="~PP300.WA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7703800" y="970438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5400" b="1" dirty="0"/>
              <a:t>I. Introduction 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1294334" y="1759124"/>
            <a:ext cx="16129792" cy="6696744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fr-FR" dirty="0" smtClean="0">
                <a:solidFill>
                  <a:schemeClr val="tx1"/>
                </a:solidFill>
              </a:rPr>
              <a:t>Les maladies cardiovasculaires sont parmi les plus importantes maladies en termes de cas recensés en Algérie.</a:t>
            </a:r>
          </a:p>
          <a:p>
            <a:pPr algn="ctr">
              <a:buNone/>
            </a:pPr>
            <a:endParaRPr lang="fr-FR" dirty="0" smtClean="0">
              <a:solidFill>
                <a:schemeClr val="tx1"/>
              </a:solidFill>
            </a:endParaRPr>
          </a:p>
          <a:p>
            <a:pPr algn="ctr">
              <a:buNone/>
            </a:pPr>
            <a:r>
              <a:rPr lang="fr-FR" dirty="0" smtClean="0">
                <a:solidFill>
                  <a:schemeClr val="tx1"/>
                </a:solidFill>
              </a:rPr>
              <a:t>La connaissance de ces troubles et de leurs répercussions en odontologie sont indispensables à une prise en charge adaptée.</a:t>
            </a:r>
          </a:p>
          <a:p>
            <a:pPr algn="ctr">
              <a:buNone/>
            </a:pPr>
            <a:endParaRPr lang="fr-FR" dirty="0" smtClean="0">
              <a:solidFill>
                <a:schemeClr val="tx1"/>
              </a:solidFill>
            </a:endParaRPr>
          </a:p>
          <a:p>
            <a:pPr algn="ctr">
              <a:buNone/>
            </a:pPr>
            <a:r>
              <a:rPr lang="fr-FR" dirty="0" smtClean="0">
                <a:solidFill>
                  <a:schemeClr val="tx1"/>
                </a:solidFill>
              </a:rPr>
              <a:t>les patients présentant un trouble cardiaque peuvent être l'objet d'une situation d'urgence au fauteuil, Le chirurgien-dentiste doit être préparé à réagir rapidement face à cette situation car le pronostic vital du patient peut être engagé.</a:t>
            </a:r>
          </a:p>
          <a:p>
            <a:pPr algn="ctr">
              <a:buNone/>
            </a:pPr>
            <a:endParaRPr lang="fr-FR" dirty="0" smtClean="0">
              <a:solidFill>
                <a:schemeClr val="tx1"/>
              </a:solidFill>
            </a:endParaRPr>
          </a:p>
          <a:p>
            <a:pPr algn="ctr">
              <a:buNone/>
            </a:pPr>
            <a:r>
              <a:rPr lang="fr-FR" dirty="0" smtClean="0">
                <a:solidFill>
                  <a:schemeClr val="tx1"/>
                </a:solidFill>
              </a:rPr>
              <a:t>L’odontologiste devra bien connaître les traitements des maladies cardio-vasculaire et tous les effets secondaires, interactions médicamenteuses relatifs aux traitements avant de pratiquer un acte de chirurgie buccale.</a:t>
            </a:r>
            <a:endParaRPr lang="fr-FR" dirty="0">
              <a:solidFill>
                <a:schemeClr val="tx1"/>
              </a:solidFill>
            </a:endParaRPr>
          </a:p>
        </p:txBody>
      </p:sp>
      <p:pic>
        <p:nvPicPr>
          <p:cNvPr id="11" name="~PP3317.WA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7703800" y="970438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5400" b="1" dirty="0" smtClean="0"/>
              <a:t>II. Rappel physiopathologique </a:t>
            </a:r>
            <a:endParaRPr lang="fr-FR" sz="5400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7837" y="2000228"/>
            <a:ext cx="11144327" cy="7358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714974" y="2571732"/>
            <a:ext cx="6858048" cy="4816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5400" b="1" dirty="0" smtClean="0"/>
              <a:t>II. Rappel physiopathologique </a:t>
            </a:r>
            <a:endParaRPr lang="fr-FR" sz="5400" b="1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6" name="Picture 2" descr="C:\Users\HP\Desktop\circulation car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14050" y="1571600"/>
            <a:ext cx="7715304" cy="7337907"/>
          </a:xfrm>
          <a:prstGeom prst="rect">
            <a:avLst/>
          </a:prstGeom>
          <a:noFill/>
        </p:spPr>
      </p:pic>
      <p:grpSp>
        <p:nvGrpSpPr>
          <p:cNvPr id="19" name="Espace réservé du texte 18"/>
          <p:cNvGrpSpPr>
            <a:grpSpLocks noGrp="1"/>
          </p:cNvGrpSpPr>
          <p:nvPr>
            <p:ph type="body" sz="quarter" idx="15"/>
          </p:nvPr>
        </p:nvGrpSpPr>
        <p:grpSpPr>
          <a:xfrm>
            <a:off x="3970353" y="1500162"/>
            <a:ext cx="13631217" cy="7675562"/>
            <a:chOff x="3581839" y="1752600"/>
            <a:chExt cx="5562161" cy="4419600"/>
          </a:xfrm>
        </p:grpSpPr>
        <p:sp>
          <p:nvSpPr>
            <p:cNvPr id="20" name="Ellipse 19"/>
            <p:cNvSpPr/>
            <p:nvPr/>
          </p:nvSpPr>
          <p:spPr>
            <a:xfrm>
              <a:off x="6259795" y="1752600"/>
              <a:ext cx="2884204" cy="131627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Ellipse 20"/>
            <p:cNvSpPr/>
            <p:nvPr/>
          </p:nvSpPr>
          <p:spPr>
            <a:xfrm>
              <a:off x="6288945" y="3581400"/>
              <a:ext cx="2855054" cy="100943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Ellipse 21"/>
            <p:cNvSpPr/>
            <p:nvPr/>
          </p:nvSpPr>
          <p:spPr>
            <a:xfrm>
              <a:off x="5943600" y="4953000"/>
              <a:ext cx="3200400" cy="12192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6347245" y="2133600"/>
              <a:ext cx="2623498" cy="3367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 smtClean="0">
                  <a:solidFill>
                    <a:srgbClr val="FF0000"/>
                  </a:solidFill>
                </a:rPr>
                <a:t>Médicaments agissant sur le </a:t>
              </a:r>
              <a:r>
                <a:rPr lang="fr-FR" b="1" dirty="0" err="1" smtClean="0">
                  <a:solidFill>
                    <a:srgbClr val="FF0000"/>
                  </a:solidFill>
                </a:rPr>
                <a:t>coeur</a:t>
              </a:r>
              <a:r>
                <a:rPr lang="fr-FR" b="1" dirty="0" smtClean="0">
                  <a:solidFill>
                    <a:srgbClr val="FF0000"/>
                  </a:solidFill>
                </a:rPr>
                <a:t> </a:t>
              </a:r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6667895" y="3733800"/>
              <a:ext cx="2171305" cy="6202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>
                  <a:solidFill>
                    <a:srgbClr val="FF0000"/>
                  </a:solidFill>
                </a:rPr>
                <a:t>Médicaments agissant sur les résistances vasculaires</a:t>
              </a:r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6477000" y="5096470"/>
              <a:ext cx="2514600" cy="6202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 smtClean="0">
                  <a:solidFill>
                    <a:srgbClr val="FF0000"/>
                  </a:solidFill>
                </a:rPr>
                <a:t>Médicaments agissant sur le volume sanguin </a:t>
              </a:r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26" name="Flèche gauche 25"/>
            <p:cNvSpPr/>
            <p:nvPr/>
          </p:nvSpPr>
          <p:spPr>
            <a:xfrm>
              <a:off x="3898647" y="2205075"/>
              <a:ext cx="2378903" cy="264980"/>
            </a:xfrm>
            <a:prstGeom prst="lef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Flèche gauche 26"/>
            <p:cNvSpPr/>
            <p:nvPr/>
          </p:nvSpPr>
          <p:spPr>
            <a:xfrm rot="891798">
              <a:off x="3851283" y="3510914"/>
              <a:ext cx="2465819" cy="253471"/>
            </a:xfrm>
            <a:prstGeom prst="lef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Flèche gauche 27"/>
            <p:cNvSpPr/>
            <p:nvPr/>
          </p:nvSpPr>
          <p:spPr>
            <a:xfrm rot="1117638">
              <a:off x="3581839" y="4533258"/>
              <a:ext cx="2629478" cy="245266"/>
            </a:xfrm>
            <a:prstGeom prst="left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9" name="Ellipse 28"/>
          <p:cNvSpPr/>
          <p:nvPr/>
        </p:nvSpPr>
        <p:spPr>
          <a:xfrm>
            <a:off x="927836" y="1571600"/>
            <a:ext cx="3857652" cy="1428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Myocarde </a:t>
            </a:r>
            <a:endParaRPr lang="fr-FR" dirty="0"/>
          </a:p>
        </p:txBody>
      </p:sp>
      <p:sp>
        <p:nvSpPr>
          <p:cNvPr id="30" name="Ellipse 29"/>
          <p:cNvSpPr/>
          <p:nvPr/>
        </p:nvSpPr>
        <p:spPr>
          <a:xfrm>
            <a:off x="927836" y="3071798"/>
            <a:ext cx="3857652" cy="1428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Vaisseaux </a:t>
            </a:r>
            <a:endParaRPr lang="fr-FR" dirty="0"/>
          </a:p>
        </p:txBody>
      </p:sp>
      <p:sp>
        <p:nvSpPr>
          <p:cNvPr id="31" name="Ellipse 30"/>
          <p:cNvSpPr/>
          <p:nvPr/>
        </p:nvSpPr>
        <p:spPr>
          <a:xfrm>
            <a:off x="284894" y="4643434"/>
            <a:ext cx="3857652" cy="1428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Volémie </a:t>
            </a:r>
            <a:endParaRPr lang="fr-FR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4"/>
          </p:nvPr>
        </p:nvSpPr>
        <p:spPr>
          <a:xfrm>
            <a:off x="1294334" y="1759124"/>
            <a:ext cx="13321480" cy="647651"/>
          </a:xfrm>
        </p:spPr>
        <p:txBody>
          <a:bodyPr/>
          <a:lstStyle/>
          <a:p>
            <a:pPr>
              <a:buNone/>
            </a:pPr>
            <a:r>
              <a:rPr lang="fr-FR" b="1" dirty="0" smtClean="0">
                <a:solidFill>
                  <a:schemeClr val="tx1"/>
                </a:solidFill>
              </a:rPr>
              <a:t> </a:t>
            </a:r>
            <a:endParaRPr lang="fr-FR" b="1" dirty="0">
              <a:solidFill>
                <a:schemeClr val="tx1"/>
              </a:solidFill>
            </a:endParaRP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1070712" y="1571600"/>
            <a:ext cx="16859368" cy="7215238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fr-FR" sz="3600" b="1" dirty="0" smtClean="0">
                <a:solidFill>
                  <a:schemeClr val="tx2"/>
                </a:solidFill>
                <a:effectLst/>
              </a:rPr>
              <a:t>  1. Les antihypertenseur </a:t>
            </a:r>
            <a:endParaRPr lang="fr-FR" sz="3600" b="1" dirty="0">
              <a:solidFill>
                <a:schemeClr val="tx2"/>
              </a:solidFill>
              <a:effectLst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84893" y="2643170"/>
            <a:ext cx="18001519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/>
            <a:r>
              <a:rPr lang="fr-FR" sz="2800" b="1" dirty="0" smtClean="0"/>
              <a:t>A/LES BÊTABLOQUANTS (BB): </a:t>
            </a:r>
            <a:r>
              <a:rPr lang="fr-FR" sz="2800" dirty="0" smtClean="0"/>
              <a:t>sont une famille hétérogène d'antagonistes compétitifs des récepteurs bêta-adrénergiques</a:t>
            </a:r>
          </a:p>
          <a:p>
            <a:pPr marL="514350" indent="-514350">
              <a:buFont typeface="Wingdings" pitchFamily="2" charset="2"/>
              <a:buChar char="Ø"/>
            </a:pPr>
            <a:r>
              <a:rPr lang="fr-FR" sz="2800" b="1" dirty="0" smtClean="0"/>
              <a:t>Exemple</a:t>
            </a:r>
            <a:r>
              <a:rPr lang="fr-FR" sz="2800" dirty="0" smtClean="0"/>
              <a:t>: </a:t>
            </a:r>
            <a:r>
              <a:rPr lang="fr-FR" sz="2800" dirty="0" err="1" smtClean="0"/>
              <a:t>Propranolol</a:t>
            </a:r>
            <a:r>
              <a:rPr lang="fr-FR" sz="2800" dirty="0" smtClean="0"/>
              <a:t>, </a:t>
            </a:r>
            <a:r>
              <a:rPr lang="fr-FR" sz="2800" dirty="0" err="1" smtClean="0"/>
              <a:t>Atenolol</a:t>
            </a:r>
            <a:r>
              <a:rPr lang="fr-FR" sz="2800" dirty="0" smtClean="0"/>
              <a:t> </a:t>
            </a:r>
          </a:p>
          <a:p>
            <a:pPr marL="514350" indent="-514350"/>
            <a:endParaRPr lang="fr-FR" sz="2800" dirty="0" smtClean="0"/>
          </a:p>
          <a:p>
            <a:pPr marL="514350" indent="-514350">
              <a:buFont typeface="Wingdings" pitchFamily="2" charset="2"/>
              <a:buChar char="Ø"/>
            </a:pPr>
            <a:r>
              <a:rPr lang="fr-FR" sz="2800" b="1" dirty="0" smtClean="0"/>
              <a:t>Indications</a:t>
            </a:r>
            <a:r>
              <a:rPr lang="fr-FR" sz="2800" dirty="0" smtClean="0"/>
              <a:t>: hypertension artérielle, Ischémie myocardique, Troubles du rythme cardiaques, Insuffisance cardiaque compensée, migraine, Cirrhose et hypertension portale, glaucome,  hyperthyroïdie, Hémangiome chez l'enfant.</a:t>
            </a:r>
          </a:p>
          <a:p>
            <a:pPr marL="514350" indent="-514350"/>
            <a:endParaRPr lang="fr-FR" sz="2800" dirty="0" smtClean="0"/>
          </a:p>
          <a:p>
            <a:pPr marL="514350" indent="-514350">
              <a:buFont typeface="Wingdings" pitchFamily="2" charset="2"/>
              <a:buChar char="Ø"/>
            </a:pPr>
            <a:r>
              <a:rPr lang="fr-FR" sz="2800" b="1" dirty="0" smtClean="0"/>
              <a:t>Effets indésirables: </a:t>
            </a:r>
            <a:r>
              <a:rPr lang="fr-FR" sz="2800" spc="-120" dirty="0" smtClean="0">
                <a:cs typeface="Trebuchet MS"/>
              </a:rPr>
              <a:t>bradycardie</a:t>
            </a:r>
            <a:r>
              <a:rPr lang="fr-FR" sz="2800" spc="-120" dirty="0" smtClean="0">
                <a:cs typeface="Arial"/>
              </a:rPr>
              <a:t>,</a:t>
            </a:r>
            <a:r>
              <a:rPr lang="fr-FR" sz="2800" spc="15" dirty="0" smtClean="0">
                <a:cs typeface="Arial"/>
              </a:rPr>
              <a:t> </a:t>
            </a:r>
            <a:r>
              <a:rPr lang="fr-FR" sz="2800" spc="-135" dirty="0" smtClean="0">
                <a:cs typeface="Arial"/>
              </a:rPr>
              <a:t>hypotension, </a:t>
            </a:r>
            <a:r>
              <a:rPr lang="fr-FR" sz="2800" spc="-165" dirty="0" smtClean="0">
                <a:cs typeface="Arial"/>
              </a:rPr>
              <a:t>bronchospasme,  </a:t>
            </a:r>
            <a:r>
              <a:rPr lang="fr-FR" sz="2800" spc="-105" dirty="0" smtClean="0">
                <a:cs typeface="Arial"/>
              </a:rPr>
              <a:t>hypoglycémie </a:t>
            </a:r>
            <a:r>
              <a:rPr lang="fr-FR" sz="2800" spc="-125" dirty="0" smtClean="0">
                <a:cs typeface="Arial"/>
              </a:rPr>
              <a:t>avec </a:t>
            </a:r>
            <a:r>
              <a:rPr lang="fr-FR" sz="2800" spc="-140" dirty="0" smtClean="0">
                <a:cs typeface="Arial"/>
              </a:rPr>
              <a:t>masquage </a:t>
            </a:r>
            <a:r>
              <a:rPr lang="fr-FR" sz="2800" spc="-155" dirty="0" smtClean="0">
                <a:cs typeface="Arial"/>
              </a:rPr>
              <a:t>des </a:t>
            </a:r>
            <a:r>
              <a:rPr lang="fr-FR" sz="2800" spc="-175" dirty="0" smtClean="0">
                <a:cs typeface="Arial"/>
              </a:rPr>
              <a:t>signes </a:t>
            </a:r>
            <a:r>
              <a:rPr lang="fr-FR" sz="2800" spc="-65" dirty="0" smtClean="0">
                <a:cs typeface="Arial"/>
              </a:rPr>
              <a:t>de </a:t>
            </a:r>
            <a:r>
              <a:rPr lang="fr-FR" sz="2800" spc="-90" dirty="0" smtClean="0">
                <a:cs typeface="Arial"/>
              </a:rPr>
              <a:t>l’hypoglycémie</a:t>
            </a:r>
            <a:r>
              <a:rPr lang="fr-FR" sz="2800" spc="-120" dirty="0" smtClean="0">
                <a:cs typeface="Arial"/>
              </a:rPr>
              <a:t>, </a:t>
            </a:r>
            <a:r>
              <a:rPr lang="fr-FR" sz="2800" spc="-110" dirty="0" smtClean="0">
                <a:cs typeface="Arial"/>
              </a:rPr>
              <a:t>troubles  </a:t>
            </a:r>
            <a:r>
              <a:rPr lang="fr-FR" sz="2800" spc="-130" dirty="0" smtClean="0">
                <a:cs typeface="Arial"/>
              </a:rPr>
              <a:t>du </a:t>
            </a:r>
            <a:r>
              <a:rPr lang="fr-FR" sz="2800" spc="-180" dirty="0" smtClean="0">
                <a:cs typeface="Arial"/>
              </a:rPr>
              <a:t>sommeil, </a:t>
            </a:r>
            <a:r>
              <a:rPr lang="fr-FR" sz="2800" spc="-155" dirty="0" smtClean="0">
                <a:cs typeface="Arial"/>
              </a:rPr>
              <a:t>des </a:t>
            </a:r>
            <a:r>
              <a:rPr lang="fr-FR" sz="2800" spc="-180" dirty="0" smtClean="0">
                <a:cs typeface="Arial"/>
              </a:rPr>
              <a:t>cauchemars</a:t>
            </a:r>
            <a:r>
              <a:rPr lang="fr-FR" sz="2800" spc="-355" dirty="0" smtClean="0">
                <a:cs typeface="Arial"/>
              </a:rPr>
              <a:t> </a:t>
            </a:r>
            <a:r>
              <a:rPr lang="fr-FR" sz="2800" spc="-55" dirty="0" smtClean="0">
                <a:cs typeface="Arial"/>
              </a:rPr>
              <a:t>,fatigue, </a:t>
            </a:r>
            <a:r>
              <a:rPr lang="fr-FR" sz="2800" dirty="0" smtClean="0"/>
              <a:t> aggravation du syndrome de Ray- </a:t>
            </a:r>
            <a:r>
              <a:rPr lang="fr-FR" sz="2800" dirty="0" err="1" smtClean="0"/>
              <a:t>naud</a:t>
            </a:r>
            <a:r>
              <a:rPr lang="fr-FR" sz="2800" dirty="0" smtClean="0"/>
              <a:t>.</a:t>
            </a:r>
            <a:endParaRPr lang="fr-FR" sz="2800" spc="-55" dirty="0" smtClean="0">
              <a:cs typeface="Arial"/>
            </a:endParaRPr>
          </a:p>
          <a:p>
            <a:pPr marL="514350" indent="-514350"/>
            <a:endParaRPr lang="fr-FR" sz="2800" spc="-55" dirty="0" smtClean="0">
              <a:cs typeface="Arial"/>
            </a:endParaRPr>
          </a:p>
          <a:p>
            <a:pPr marL="514350" indent="-514350">
              <a:buFont typeface="Wingdings" pitchFamily="2" charset="2"/>
              <a:buChar char="Ø"/>
            </a:pPr>
            <a:r>
              <a:rPr lang="fr-FR" sz="2800" b="1" spc="-55" dirty="0" smtClean="0">
                <a:cs typeface="Arial"/>
              </a:rPr>
              <a:t>Contre indication</a:t>
            </a:r>
            <a:r>
              <a:rPr lang="fr-FR" sz="2800" spc="-55" dirty="0" smtClean="0">
                <a:cs typeface="Arial"/>
              </a:rPr>
              <a:t> : bradycardie ˂60 </a:t>
            </a:r>
            <a:r>
              <a:rPr lang="fr-FR" sz="2800" spc="-55" dirty="0" err="1" smtClean="0">
                <a:cs typeface="Arial"/>
              </a:rPr>
              <a:t>batements</a:t>
            </a:r>
            <a:r>
              <a:rPr lang="fr-FR" sz="2800" spc="-55" dirty="0" smtClean="0">
                <a:cs typeface="Arial"/>
              </a:rPr>
              <a:t>/ min, bloc </a:t>
            </a:r>
            <a:r>
              <a:rPr lang="fr-FR" sz="2800" spc="-55" dirty="0" err="1" smtClean="0">
                <a:cs typeface="Arial"/>
              </a:rPr>
              <a:t>auriculoventriculaire</a:t>
            </a:r>
            <a:r>
              <a:rPr lang="fr-FR" sz="2800" spc="-55" dirty="0" smtClean="0">
                <a:cs typeface="Arial"/>
              </a:rPr>
              <a:t>, </a:t>
            </a:r>
            <a:r>
              <a:rPr lang="fr-FR" sz="2800" spc="-55" dirty="0" err="1" smtClean="0">
                <a:cs typeface="Arial"/>
              </a:rPr>
              <a:t>insufisance</a:t>
            </a:r>
            <a:r>
              <a:rPr lang="fr-FR" sz="2800" spc="-55" dirty="0" smtClean="0">
                <a:cs typeface="Arial"/>
              </a:rPr>
              <a:t> cardiaque décompensée, phéochromocytome, asthme</a:t>
            </a:r>
          </a:p>
          <a:p>
            <a:pPr marL="514350" indent="-514350"/>
            <a:endParaRPr lang="fr-FR" dirty="0" smtClean="0"/>
          </a:p>
          <a:p>
            <a:pPr marL="514350" indent="-51435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10" name="Titre 7"/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fr-FR" sz="4800" b="1" dirty="0">
                <a:latin typeface="+mn-lt"/>
                <a:cs typeface="Segoe UI Light" panose="020B0502040204020203" pitchFamily="34" charset="0"/>
              </a:rPr>
              <a:t>Pharmacologie des médicaments des maladies cardiovasculaire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427770" y="357154"/>
            <a:ext cx="17018058" cy="917860"/>
          </a:xfrm>
        </p:spPr>
        <p:txBody>
          <a:bodyPr rtlCol="0">
            <a:noAutofit/>
          </a:bodyPr>
          <a:lstStyle/>
          <a:p>
            <a:pPr rtl="0"/>
            <a:r>
              <a:rPr lang="fr-FR" sz="4800" b="1" dirty="0">
                <a:latin typeface="+mn-lt"/>
                <a:cs typeface="Segoe UI Light" panose="020B0502040204020203" pitchFamily="34" charset="0"/>
              </a:rPr>
              <a:t>Pharmacologie des médicaments des maladies cardiovasculaire</a:t>
            </a:r>
          </a:p>
        </p:txBody>
      </p:sp>
      <p:sp>
        <p:nvSpPr>
          <p:cNvPr id="38" name="Espace réservé du contenu 17"/>
          <p:cNvSpPr txBox="1">
            <a:spLocks/>
          </p:cNvSpPr>
          <p:nvPr/>
        </p:nvSpPr>
        <p:spPr>
          <a:xfrm>
            <a:off x="812345" y="2287062"/>
            <a:ext cx="6481993" cy="5807277"/>
          </a:xfrm>
          <a:prstGeom prst="rect">
            <a:avLst/>
          </a:prstGeom>
        </p:spPr>
        <p:txBody>
          <a:bodyPr vert="horz" lIns="137151" tIns="68575" rIns="137151" bIns="68575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900"/>
              </a:spcAft>
              <a:buNone/>
              <a:defRPr/>
            </a:pPr>
            <a:endParaRPr lang="fr-FR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="" xmlns:a16="http://schemas.microsoft.com/office/drawing/2014/main" id="{37A673AD-92B8-5E99-E0FE-B7DB5AED9377}"/>
              </a:ext>
            </a:extLst>
          </p:cNvPr>
          <p:cNvSpPr txBox="1"/>
          <p:nvPr/>
        </p:nvSpPr>
        <p:spPr>
          <a:xfrm>
            <a:off x="289536" y="1887861"/>
            <a:ext cx="16874623" cy="8879344"/>
          </a:xfrm>
          <a:prstGeom prst="rect">
            <a:avLst/>
          </a:prstGeom>
          <a:noFill/>
        </p:spPr>
        <p:txBody>
          <a:bodyPr wrap="square" lIns="137151" tIns="68575" rIns="137151" bIns="68575" rtlCol="0">
            <a:spAutoFit/>
          </a:bodyPr>
          <a:lstStyle/>
          <a:p>
            <a:r>
              <a:rPr lang="fr-FR" sz="2800" b="1" dirty="0" smtClean="0"/>
              <a:t>B/LES INHIBITEURS CALCIQUE</a:t>
            </a:r>
            <a:r>
              <a:rPr lang="fr-FR" sz="2800" dirty="0" smtClean="0"/>
              <a:t>: </a:t>
            </a:r>
            <a:r>
              <a:rPr lang="fr-FR" sz="2800" dirty="0"/>
              <a:t>inhibent les canaux Ca2+ voltage-dépendants, appelés aussi canaux Ca2+ de type L ou lent induisant une diminution du calcium intracellulaire et un relâchement des muscles lisses, leurs effets pharmacologiques s’exercent au niveau cardiaque et vasculaire.</a:t>
            </a:r>
          </a:p>
          <a:p>
            <a:endParaRPr lang="fr-FR" sz="2800" dirty="0"/>
          </a:p>
          <a:p>
            <a:r>
              <a:rPr lang="fr-FR" sz="2800" b="1" dirty="0"/>
              <a:t>Exemple</a:t>
            </a:r>
            <a:r>
              <a:rPr lang="fr-FR" sz="2800" dirty="0"/>
              <a:t>: Diltiazem (</a:t>
            </a:r>
            <a:r>
              <a:rPr lang="fr-FR" sz="2800" dirty="0" err="1"/>
              <a:t>benzothiazepine</a:t>
            </a:r>
            <a:r>
              <a:rPr lang="fr-FR" sz="2800" dirty="0"/>
              <a:t>), </a:t>
            </a:r>
            <a:r>
              <a:rPr lang="fr-FR" sz="2800" dirty="0" err="1" smtClean="0"/>
              <a:t>verapamil</a:t>
            </a:r>
            <a:r>
              <a:rPr lang="fr-FR" sz="2800" dirty="0"/>
              <a:t> </a:t>
            </a:r>
            <a:r>
              <a:rPr lang="fr-FR" sz="2800" dirty="0" smtClean="0"/>
              <a:t> </a:t>
            </a:r>
            <a:r>
              <a:rPr lang="fr-FR" sz="2800" dirty="0"/>
              <a:t>(</a:t>
            </a:r>
            <a:r>
              <a:rPr lang="fr-FR" sz="2800" dirty="0" err="1"/>
              <a:t>phenylalkylamine</a:t>
            </a:r>
            <a:r>
              <a:rPr lang="fr-FR" sz="2800" dirty="0"/>
              <a:t>) </a:t>
            </a:r>
            <a:r>
              <a:rPr lang="fr-FR" sz="2800" dirty="0" err="1"/>
              <a:t>dihydropidines</a:t>
            </a:r>
            <a:r>
              <a:rPr lang="fr-FR" sz="2800" dirty="0"/>
              <a:t> (</a:t>
            </a:r>
            <a:r>
              <a:rPr lang="fr-FR" sz="2800" dirty="0" err="1"/>
              <a:t>nicardipine</a:t>
            </a:r>
            <a:r>
              <a:rPr lang="fr-FR" sz="2800" dirty="0"/>
              <a:t>,</a:t>
            </a:r>
          </a:p>
          <a:p>
            <a:r>
              <a:rPr lang="fr-FR" sz="2800" dirty="0"/>
              <a:t> </a:t>
            </a:r>
            <a:r>
              <a:rPr lang="fr-FR" sz="2800" dirty="0" err="1"/>
              <a:t>nifedipine</a:t>
            </a:r>
            <a:r>
              <a:rPr lang="fr-FR" sz="2800" dirty="0"/>
              <a:t>, amlodipine)</a:t>
            </a:r>
          </a:p>
          <a:p>
            <a:endParaRPr lang="fr-FR" sz="2800" dirty="0"/>
          </a:p>
          <a:p>
            <a:r>
              <a:rPr lang="fr-FR" sz="2800" b="1" dirty="0"/>
              <a:t>Indications: </a:t>
            </a:r>
            <a:r>
              <a:rPr lang="fr-FR" sz="2800" dirty="0"/>
              <a:t>HTA, Angor stable, d’effort</a:t>
            </a:r>
            <a:r>
              <a:rPr lang="fr-FR" sz="2800" dirty="0" smtClean="0"/>
              <a:t>, </a:t>
            </a:r>
            <a:r>
              <a:rPr lang="fr-FR" sz="2800" dirty="0"/>
              <a:t>spontané, </a:t>
            </a:r>
            <a:r>
              <a:rPr lang="fr-FR" sz="2800" dirty="0" err="1"/>
              <a:t>Prinzmetal</a:t>
            </a:r>
            <a:r>
              <a:rPr lang="fr-FR" sz="2800" dirty="0"/>
              <a:t>, tachycardie paroxystique conjonctionnelle,</a:t>
            </a:r>
          </a:p>
          <a:p>
            <a:r>
              <a:rPr lang="fr-FR" sz="2800" dirty="0"/>
              <a:t> troubles du rythme supra-ventriculaire, </a:t>
            </a:r>
          </a:p>
          <a:p>
            <a:endParaRPr lang="fr-FR" sz="2800" dirty="0"/>
          </a:p>
          <a:p>
            <a:r>
              <a:rPr lang="fr-FR" sz="2800" b="1" dirty="0"/>
              <a:t>Effets indésirables : </a:t>
            </a:r>
            <a:r>
              <a:rPr lang="fr-FR" sz="2800" dirty="0"/>
              <a:t>, céphalées, bouffées vasomotrices, </a:t>
            </a:r>
            <a:r>
              <a:rPr lang="fr-FR" sz="2800" dirty="0" smtClean="0"/>
              <a:t>hypotension</a:t>
            </a:r>
            <a:r>
              <a:rPr lang="fr-FR" sz="2800" dirty="0"/>
              <a:t>, tachycardie reflex ( </a:t>
            </a:r>
            <a:r>
              <a:rPr lang="fr-FR" sz="2800" dirty="0" err="1"/>
              <a:t>dihydropiridine</a:t>
            </a:r>
            <a:r>
              <a:rPr lang="fr-FR" sz="2800" dirty="0"/>
              <a:t>) </a:t>
            </a:r>
          </a:p>
          <a:p>
            <a:r>
              <a:rPr lang="fr-FR" sz="2800" dirty="0"/>
              <a:t>bradycardie sinusale, bloc sino-auriculaire ou auriculo-ventriculaire</a:t>
            </a:r>
            <a:r>
              <a:rPr lang="fr-FR" sz="2800"/>
              <a:t>, </a:t>
            </a:r>
            <a:r>
              <a:rPr lang="fr-FR" sz="2800" smtClean="0"/>
              <a:t>œdèmes </a:t>
            </a:r>
            <a:r>
              <a:rPr lang="fr-FR" sz="2800" dirty="0"/>
              <a:t>des membres inférieurs, érythèmes simples, urticaires localisées</a:t>
            </a:r>
          </a:p>
          <a:p>
            <a:endParaRPr lang="fr-FR" sz="2800" b="1" dirty="0"/>
          </a:p>
          <a:p>
            <a:r>
              <a:rPr lang="fr-FR" sz="2800" b="1" dirty="0"/>
              <a:t>Contre indication: </a:t>
            </a:r>
            <a:r>
              <a:rPr lang="fr-FR" sz="2800" dirty="0"/>
              <a:t>dysfonctionnement sinusal, bloc auriculoventriculaire II et III degré, bradycardie sévère&lt;40/min, Grossesse et allaitement</a:t>
            </a:r>
          </a:p>
          <a:p>
            <a:endParaRPr lang="fr-FR" sz="2800" dirty="0"/>
          </a:p>
          <a:p>
            <a:endParaRPr lang="fr-FR" sz="2800" dirty="0"/>
          </a:p>
          <a:p>
            <a:endParaRPr lang="fr-FR" dirty="0"/>
          </a:p>
          <a:p>
            <a:r>
              <a:rPr lang="fr-FR" dirty="0"/>
              <a:t> </a:t>
            </a:r>
          </a:p>
        </p:txBody>
      </p:sp>
      <p:sp>
        <p:nvSpPr>
          <p:cNvPr id="5" name="Espace réservé du texte 1"/>
          <p:cNvSpPr txBox="1">
            <a:spLocks/>
          </p:cNvSpPr>
          <p:nvPr/>
        </p:nvSpPr>
        <p:spPr>
          <a:xfrm>
            <a:off x="927836" y="1214410"/>
            <a:ext cx="13321480" cy="647651"/>
          </a:xfrm>
          <a:prstGeom prst="rect">
            <a:avLst/>
          </a:prstGeom>
        </p:spPr>
        <p:txBody>
          <a:bodyPr>
            <a:noAutofit/>
          </a:bodyPr>
          <a:lstStyle/>
          <a:p>
            <a:pPr marL="612243" marR="0" lvl="0" indent="-612243" algn="l" defTabSz="163264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1. Les antihypertenseurs </a:t>
            </a:r>
            <a:endParaRPr kumimoji="0" lang="fr-FR" sz="36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576161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1499340" y="1214410"/>
            <a:ext cx="13321480" cy="647651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fr-FR" sz="3600" b="1" dirty="0" smtClean="0"/>
              <a:t>1. Les antihypertenseurs </a:t>
            </a:r>
            <a:endParaRPr lang="fr-FR" sz="3600" b="1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5400" b="1" dirty="0" smtClean="0"/>
              <a:t>Les classes médicamenteuses utilisées en cardiologie</a:t>
            </a:r>
            <a:endParaRPr lang="fr-FR" sz="54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284894" y="2000228"/>
            <a:ext cx="17645186" cy="280831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fr-FR" sz="2800" b="1" dirty="0" smtClean="0">
                <a:solidFill>
                  <a:schemeClr val="tx1"/>
                </a:solidFill>
              </a:rPr>
              <a:t>C/LES INHIBITEURS DU SYSTÉME RÉNINE ANGIOTENSINE</a:t>
            </a:r>
            <a:r>
              <a:rPr lang="fr-FR" sz="2800" dirty="0" smtClean="0">
                <a:solidFill>
                  <a:schemeClr val="tx1"/>
                </a:solidFill>
              </a:rPr>
              <a:t>: inhibent le SRA à trois niveaux:</a:t>
            </a:r>
          </a:p>
          <a:p>
            <a:pPr>
              <a:buFont typeface="Wingdings" pitchFamily="2" charset="2"/>
              <a:buChar char="v"/>
            </a:pPr>
            <a:r>
              <a:rPr lang="fr-FR" sz="2800" b="1" dirty="0" smtClean="0">
                <a:solidFill>
                  <a:schemeClr val="tx1"/>
                </a:solidFill>
              </a:rPr>
              <a:t>Les IEC</a:t>
            </a:r>
            <a:r>
              <a:rPr lang="fr-FR" sz="2800" dirty="0" smtClean="0">
                <a:solidFill>
                  <a:schemeClr val="tx1"/>
                </a:solidFill>
              </a:rPr>
              <a:t>: inhibent la conversion de  l'angiotensine I en angiotensine II et augmentent les concentrations de  bradykinine.</a:t>
            </a:r>
          </a:p>
          <a:p>
            <a:pPr>
              <a:buFont typeface="Wingdings" pitchFamily="2" charset="2"/>
              <a:buChar char="v"/>
            </a:pPr>
            <a:r>
              <a:rPr lang="fr-FR" sz="2800" b="1" dirty="0" smtClean="0">
                <a:solidFill>
                  <a:schemeClr val="tx1"/>
                </a:solidFill>
              </a:rPr>
              <a:t> ARAII</a:t>
            </a:r>
            <a:r>
              <a:rPr lang="fr-FR" sz="2800" dirty="0" smtClean="0">
                <a:solidFill>
                  <a:schemeClr val="tx1"/>
                </a:solidFill>
              </a:rPr>
              <a:t>: antagonistes compétitifs de l’angiotensine II sur les R AT1.</a:t>
            </a:r>
          </a:p>
          <a:p>
            <a:pPr>
              <a:buFont typeface="Wingdings" pitchFamily="2" charset="2"/>
              <a:buChar char="v"/>
            </a:pPr>
            <a:r>
              <a:rPr lang="fr-FR" sz="2800" b="1" dirty="0" smtClean="0">
                <a:solidFill>
                  <a:schemeClr val="tx1"/>
                </a:solidFill>
              </a:rPr>
              <a:t>INHIBITEUR DE LA RÉNINE</a:t>
            </a:r>
            <a:r>
              <a:rPr lang="fr-FR" sz="2800" dirty="0" smtClean="0">
                <a:solidFill>
                  <a:schemeClr val="tx1"/>
                </a:solidFill>
              </a:rPr>
              <a:t>: inhibe directement et sélectivement l’enzyme au niveau  de  son site actif. </a:t>
            </a:r>
          </a:p>
          <a:p>
            <a:pPr>
              <a:buNone/>
            </a:pPr>
            <a:endParaRPr lang="fr-FR" sz="3200" dirty="0" smtClean="0">
              <a:solidFill>
                <a:schemeClr val="tx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427770" y="4429120"/>
            <a:ext cx="1128720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fr-FR" sz="2800" b="1" dirty="0" smtClean="0"/>
              <a:t>Exemples: IEC</a:t>
            </a:r>
            <a:r>
              <a:rPr lang="fr-FR" sz="2800" dirty="0" smtClean="0"/>
              <a:t> </a:t>
            </a:r>
            <a:r>
              <a:rPr lang="fr-FR" dirty="0" smtClean="0"/>
              <a:t>(</a:t>
            </a:r>
            <a:r>
              <a:rPr lang="fr-FR" sz="2800" dirty="0" err="1" smtClean="0"/>
              <a:t>captopril</a:t>
            </a:r>
            <a:r>
              <a:rPr lang="fr-FR" sz="2800" dirty="0" smtClean="0"/>
              <a:t>, </a:t>
            </a:r>
            <a:r>
              <a:rPr lang="fr-FR" sz="2800" dirty="0" err="1" smtClean="0"/>
              <a:t>enalapril</a:t>
            </a:r>
            <a:r>
              <a:rPr lang="fr-FR" sz="2800" dirty="0" smtClean="0"/>
              <a:t>); </a:t>
            </a:r>
            <a:r>
              <a:rPr lang="fr-FR" sz="2800" b="1" dirty="0" smtClean="0"/>
              <a:t>ARAII </a:t>
            </a:r>
            <a:r>
              <a:rPr lang="fr-FR" sz="2800" dirty="0" smtClean="0"/>
              <a:t>(</a:t>
            </a:r>
            <a:r>
              <a:rPr lang="fr-FR" sz="2800" spc="-100" dirty="0" err="1" smtClean="0">
                <a:cs typeface="Arial"/>
              </a:rPr>
              <a:t>valsartan</a:t>
            </a:r>
            <a:r>
              <a:rPr lang="fr-FR" sz="2800" spc="-100" dirty="0" smtClean="0">
                <a:cs typeface="Arial"/>
              </a:rPr>
              <a:t>,</a:t>
            </a:r>
            <a:r>
              <a:rPr lang="fr-FR" sz="2800" spc="85" dirty="0" smtClean="0">
                <a:cs typeface="Arial"/>
              </a:rPr>
              <a:t> </a:t>
            </a:r>
            <a:r>
              <a:rPr lang="fr-FR" sz="2800" spc="-105" dirty="0" err="1" smtClean="0">
                <a:cs typeface="Arial"/>
              </a:rPr>
              <a:t>losartan</a:t>
            </a:r>
            <a:r>
              <a:rPr lang="fr-FR" sz="2800" spc="-105" dirty="0" smtClean="0">
                <a:cs typeface="Arial"/>
              </a:rPr>
              <a:t>) </a:t>
            </a:r>
            <a:r>
              <a:rPr lang="fr-FR" sz="2800" b="1" spc="-105" dirty="0" smtClean="0">
                <a:cs typeface="Arial"/>
              </a:rPr>
              <a:t>IR </a:t>
            </a:r>
            <a:r>
              <a:rPr lang="fr-FR" sz="2800" spc="-105" dirty="0" smtClean="0">
                <a:cs typeface="Arial"/>
              </a:rPr>
              <a:t>( </a:t>
            </a:r>
            <a:r>
              <a:rPr lang="fr-FR" sz="2800" spc="-105" dirty="0" err="1" smtClean="0">
                <a:cs typeface="Arial"/>
              </a:rPr>
              <a:t>aliskiren</a:t>
            </a:r>
            <a:r>
              <a:rPr lang="fr-FR" sz="2800" spc="-105" dirty="0" smtClean="0">
                <a:cs typeface="Arial"/>
              </a:rPr>
              <a:t>) </a:t>
            </a:r>
          </a:p>
          <a:p>
            <a:endParaRPr lang="fr-FR" sz="2800" dirty="0" smtClean="0"/>
          </a:p>
          <a:p>
            <a:pPr>
              <a:buFont typeface="Wingdings" pitchFamily="2" charset="2"/>
              <a:buChar char="Ø"/>
            </a:pPr>
            <a:r>
              <a:rPr lang="fr-FR" sz="2800" b="1" dirty="0" smtClean="0"/>
              <a:t>Indications: </a:t>
            </a:r>
            <a:r>
              <a:rPr lang="fr-FR" sz="2800" dirty="0" smtClean="0"/>
              <a:t>'hypertension artérielle, l’insuffisance cardiaque, post IDM récent, néphropathie </a:t>
            </a:r>
            <a:r>
              <a:rPr lang="fr-FR" sz="2800" dirty="0" err="1" smtClean="0"/>
              <a:t>protéinurique</a:t>
            </a:r>
            <a:r>
              <a:rPr lang="fr-FR" sz="2800" dirty="0" smtClean="0"/>
              <a:t> du diabète.</a:t>
            </a:r>
          </a:p>
          <a:p>
            <a:pPr>
              <a:buFont typeface="Wingdings" pitchFamily="2" charset="2"/>
              <a:buChar char="v"/>
            </a:pPr>
            <a:endParaRPr lang="fr-FR" sz="2800" dirty="0" smtClean="0"/>
          </a:p>
          <a:p>
            <a:pPr>
              <a:buFont typeface="Wingdings" pitchFamily="2" charset="2"/>
              <a:buChar char="Ø"/>
            </a:pPr>
            <a:r>
              <a:rPr lang="fr-FR" sz="2800" b="1" dirty="0" smtClean="0"/>
              <a:t>Effets indésirables</a:t>
            </a:r>
            <a:r>
              <a:rPr lang="fr-FR" sz="2800" dirty="0" smtClean="0"/>
              <a:t>: hypotension orthostatique, </a:t>
            </a:r>
            <a:r>
              <a:rPr lang="fr-FR" sz="2800" dirty="0" err="1" smtClean="0"/>
              <a:t>hyperkaliémie,Insuffisance</a:t>
            </a:r>
            <a:r>
              <a:rPr lang="fr-FR" sz="2800" dirty="0" smtClean="0"/>
              <a:t> rénale aigue en cas de sténose des artères rénales, toux sèche et </a:t>
            </a:r>
            <a:r>
              <a:rPr lang="fr-FR" sz="2800" dirty="0" err="1" smtClean="0"/>
              <a:t>Angio</a:t>
            </a:r>
            <a:r>
              <a:rPr lang="fr-FR" sz="2800" dirty="0" smtClean="0"/>
              <a:t>-œdème (IEC), </a:t>
            </a:r>
            <a:r>
              <a:rPr lang="fr-FR" sz="2800" dirty="0" err="1" smtClean="0"/>
              <a:t>Fœtotoxicité</a:t>
            </a:r>
            <a:r>
              <a:rPr lang="fr-FR" sz="2800" dirty="0" smtClean="0"/>
              <a:t>.</a:t>
            </a:r>
          </a:p>
          <a:p>
            <a:pPr>
              <a:buFont typeface="Wingdings" pitchFamily="2" charset="2"/>
              <a:buChar char="v"/>
            </a:pPr>
            <a:endParaRPr lang="fr-FR" sz="2800" dirty="0" smtClean="0"/>
          </a:p>
          <a:p>
            <a:pPr>
              <a:buFont typeface="Wingdings" pitchFamily="2" charset="2"/>
              <a:buChar char="Ø"/>
            </a:pPr>
            <a:r>
              <a:rPr lang="fr-FR" sz="2800" b="1" dirty="0" smtClean="0"/>
              <a:t>Contre indication: </a:t>
            </a:r>
            <a:r>
              <a:rPr lang="fr-FR" sz="2800" dirty="0" smtClean="0"/>
              <a:t>Sténose bilatérale des artères rénales, grossesse et allaitement, Œdème angioneurotique avec les IEC.</a:t>
            </a:r>
            <a:endParaRPr lang="fr-FR" sz="2800" b="1" dirty="0" smtClean="0"/>
          </a:p>
          <a:p>
            <a:r>
              <a:rPr lang="fr-FR" sz="2800" dirty="0" smtClean="0"/>
              <a:t> </a:t>
            </a:r>
            <a:endParaRPr lang="fr-FR" dirty="0"/>
          </a:p>
        </p:txBody>
      </p:sp>
      <p:pic>
        <p:nvPicPr>
          <p:cNvPr id="1027" name="Picture 3" descr="C:\Users\HP\Desktop\SRA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572098" y="4357682"/>
            <a:ext cx="6714315" cy="535785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1499340" y="1000096"/>
            <a:ext cx="13321480" cy="647651"/>
          </a:xfrm>
        </p:spPr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fr-FR" sz="5800" b="1" dirty="0" smtClean="0"/>
              <a:t>1. Les antihypertenseurs </a:t>
            </a:r>
          </a:p>
          <a:p>
            <a:pPr>
              <a:buNone/>
            </a:pPr>
            <a:endParaRPr lang="fr-FR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1570778" y="0"/>
            <a:ext cx="16457772" cy="1059135"/>
          </a:xfrm>
        </p:spPr>
        <p:txBody>
          <a:bodyPr>
            <a:noAutofit/>
          </a:bodyPr>
          <a:lstStyle/>
          <a:p>
            <a:r>
              <a:rPr lang="fr-FR" sz="5400" b="1" dirty="0" smtClean="0"/>
              <a:t>Les classes médicamenteuses utilisées en cardiologie</a:t>
            </a:r>
            <a:endParaRPr lang="fr-FR" sz="54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2DA67-16D1-416E-90B8-EEE34644D6D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>
          <a:xfrm>
            <a:off x="1427902" y="1500162"/>
            <a:ext cx="16645054" cy="6929486"/>
          </a:xfrm>
        </p:spPr>
        <p:txBody>
          <a:bodyPr/>
          <a:lstStyle/>
          <a:p>
            <a:pPr>
              <a:buNone/>
            </a:pPr>
            <a:r>
              <a:rPr lang="fr-FR" sz="2800" b="1" dirty="0" smtClean="0">
                <a:solidFill>
                  <a:schemeClr val="tx1"/>
                </a:solidFill>
              </a:rPr>
              <a:t>D/LES DIURITIQUES:  </a:t>
            </a:r>
            <a:r>
              <a:rPr lang="fr-FR" sz="2400" dirty="0" smtClean="0">
                <a:solidFill>
                  <a:schemeClr val="tx1"/>
                </a:solidFill>
                <a:effectLst/>
              </a:rPr>
              <a:t>les diurétiques agissent en inhibant la réabsorption tubulaire du sodium et se distinguent  suivant le site et</a:t>
            </a:r>
          </a:p>
          <a:p>
            <a:pPr>
              <a:buNone/>
            </a:pPr>
            <a:r>
              <a:rPr lang="fr-FR" sz="2400" dirty="0" smtClean="0">
                <a:solidFill>
                  <a:schemeClr val="tx1"/>
                </a:solidFill>
                <a:effectLst/>
              </a:rPr>
              <a:t>le mécanisme de cette inhibition.</a:t>
            </a:r>
          </a:p>
          <a:p>
            <a:pPr>
              <a:buNone/>
            </a:pPr>
            <a:endParaRPr lang="fr-FR" sz="2800" dirty="0">
              <a:solidFill>
                <a:schemeClr val="tx1"/>
              </a:solidFill>
              <a:effectLst/>
            </a:endParaRPr>
          </a:p>
        </p:txBody>
      </p:sp>
      <p:graphicFrame>
        <p:nvGraphicFramePr>
          <p:cNvPr id="8" name="Tableau 7"/>
          <p:cNvGraphicFramePr>
            <a:graphicFrameLocks noGrp="1"/>
          </p:cNvGraphicFramePr>
          <p:nvPr/>
        </p:nvGraphicFramePr>
        <p:xfrm>
          <a:off x="213456" y="2714608"/>
          <a:ext cx="17716625" cy="7273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3325"/>
                <a:gridCol w="3543325"/>
                <a:gridCol w="3543325"/>
                <a:gridCol w="3543325"/>
                <a:gridCol w="3543325"/>
              </a:tblGrid>
              <a:tr h="614972">
                <a:tc>
                  <a:txBody>
                    <a:bodyPr/>
                    <a:lstStyle/>
                    <a:p>
                      <a:r>
                        <a:rPr lang="fr-FR" sz="2000" b="1" dirty="0" smtClean="0"/>
                        <a:t>Classe</a:t>
                      </a:r>
                      <a:endParaRPr lang="fr-FR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Site d’action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Mécanisme d’action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Effets indesirables 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Indications </a:t>
                      </a:r>
                      <a:endParaRPr lang="fr-FR" sz="2000" dirty="0"/>
                    </a:p>
                  </a:txBody>
                  <a:tcPr/>
                </a:tc>
              </a:tr>
              <a:tr h="1139304">
                <a:tc>
                  <a:txBody>
                    <a:bodyPr/>
                    <a:lstStyle/>
                    <a:p>
                      <a:pPr marL="0" marR="0" indent="0" algn="l" defTabSz="16326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1" dirty="0" smtClean="0"/>
                        <a:t>Inhibiteur de l'</a:t>
                      </a:r>
                      <a:r>
                        <a:rPr lang="fr-FR" sz="2000" b="1" dirty="0" err="1" smtClean="0"/>
                        <a:t>anhydrase</a:t>
                      </a:r>
                      <a:r>
                        <a:rPr lang="fr-FR" sz="2000" b="1" dirty="0" smtClean="0"/>
                        <a:t> carbonique : </a:t>
                      </a:r>
                      <a:r>
                        <a:rPr lang="fr-FR" sz="2000" b="1" dirty="0" err="1" smtClean="0"/>
                        <a:t>acétazolamide</a:t>
                      </a:r>
                      <a:endParaRPr lang="fr-FR" sz="2000" b="1" dirty="0" smtClean="0"/>
                    </a:p>
                    <a:p>
                      <a:endParaRPr lang="fr-FR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Tube</a:t>
                      </a:r>
                      <a:r>
                        <a:rPr lang="fr-FR" sz="2000" baseline="0" dirty="0" smtClean="0"/>
                        <a:t> proximal 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6326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dirty="0" smtClean="0"/>
                        <a:t>↓ NaHCO3</a:t>
                      </a:r>
                    </a:p>
                    <a:p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Acidose métabolique, </a:t>
                      </a:r>
                      <a:r>
                        <a:rPr lang="fr-FR" sz="2000" dirty="0" err="1" smtClean="0"/>
                        <a:t>hypokaliemie</a:t>
                      </a:r>
                      <a:r>
                        <a:rPr lang="fr-FR" sz="2000" dirty="0" smtClean="0"/>
                        <a:t>, lithiase phosphocalcique 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Glaucome,</a:t>
                      </a:r>
                      <a:r>
                        <a:rPr lang="fr-FR" sz="2000" baseline="0" dirty="0" smtClean="0"/>
                        <a:t> mal des montagnes, alcalose de </a:t>
                      </a:r>
                      <a:r>
                        <a:rPr lang="fr-FR" sz="2000" baseline="0" dirty="0" err="1" smtClean="0"/>
                        <a:t>reventilation</a:t>
                      </a:r>
                      <a:r>
                        <a:rPr lang="fr-FR" sz="2000" baseline="0" dirty="0" smtClean="0"/>
                        <a:t> des BPCO</a:t>
                      </a:r>
                      <a:endParaRPr lang="fr-FR" sz="2000" dirty="0"/>
                    </a:p>
                  </a:txBody>
                  <a:tcPr/>
                </a:tc>
              </a:tr>
              <a:tr h="1622795">
                <a:tc>
                  <a:txBody>
                    <a:bodyPr/>
                    <a:lstStyle/>
                    <a:p>
                      <a:pPr marL="0" marR="0" indent="0" algn="l" defTabSz="16326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1" dirty="0" smtClean="0"/>
                        <a:t>Diurétiques de l'anse : furosémide</a:t>
                      </a:r>
                    </a:p>
                    <a:p>
                      <a:endParaRPr lang="fr-FR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baseline="0" dirty="0" smtClean="0"/>
                        <a:t>Branche ascendante de </a:t>
                      </a:r>
                      <a:r>
                        <a:rPr lang="fr-FR" sz="2000" baseline="0" dirty="0" err="1" smtClean="0"/>
                        <a:t>henlé</a:t>
                      </a:r>
                      <a:r>
                        <a:rPr lang="fr-FR" sz="2000" baseline="0" dirty="0" smtClean="0"/>
                        <a:t> 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↓ NaK2Cl </a:t>
                      </a:r>
                      <a:r>
                        <a:rPr lang="fr-FR" sz="2000" dirty="0" err="1" smtClean="0"/>
                        <a:t>cotransporteur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Alcalose</a:t>
                      </a:r>
                      <a:r>
                        <a:rPr lang="fr-FR" sz="2000" baseline="0" dirty="0" smtClean="0"/>
                        <a:t> métabolique, hypo k, hypo ca, hypo Mg</a:t>
                      </a:r>
                    </a:p>
                    <a:p>
                      <a:r>
                        <a:rPr lang="fr-FR" sz="2000" baseline="0" dirty="0" err="1" smtClean="0"/>
                        <a:t>Deshydratation</a:t>
                      </a:r>
                      <a:r>
                        <a:rPr lang="fr-FR" sz="2000" baseline="0" dirty="0" smtClean="0"/>
                        <a:t> </a:t>
                      </a:r>
                      <a:r>
                        <a:rPr lang="fr-FR" sz="2000" baseline="0" dirty="0" err="1" smtClean="0"/>
                        <a:t>extracelulaire</a:t>
                      </a:r>
                      <a:r>
                        <a:rPr lang="fr-FR" sz="2000" baseline="0" dirty="0" smtClean="0"/>
                        <a:t>, </a:t>
                      </a:r>
                      <a:r>
                        <a:rPr lang="fr-FR" sz="2000" baseline="0" dirty="0" err="1" smtClean="0"/>
                        <a:t>ototoxicité</a:t>
                      </a:r>
                      <a:r>
                        <a:rPr lang="fr-FR" sz="2000" baseline="0" dirty="0" smtClean="0"/>
                        <a:t> </a:t>
                      </a:r>
                    </a:p>
                    <a:p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OAP,  insuffisance</a:t>
                      </a:r>
                      <a:r>
                        <a:rPr lang="fr-FR" sz="2000" baseline="0" dirty="0" smtClean="0"/>
                        <a:t> cardiaque congestive, </a:t>
                      </a:r>
                      <a:r>
                        <a:rPr lang="fr-FR" sz="2000" baseline="0" dirty="0" err="1" smtClean="0"/>
                        <a:t>trt</a:t>
                      </a:r>
                      <a:r>
                        <a:rPr lang="fr-FR" sz="2000" baseline="0" dirty="0" smtClean="0"/>
                        <a:t> des </a:t>
                      </a:r>
                      <a:r>
                        <a:rPr lang="fr-FR" sz="2000" baseline="0" dirty="0" err="1" smtClean="0"/>
                        <a:t>oedémes</a:t>
                      </a:r>
                      <a:r>
                        <a:rPr lang="fr-FR" sz="2000" baseline="0" dirty="0" smtClean="0"/>
                        <a:t> des </a:t>
                      </a:r>
                      <a:r>
                        <a:rPr lang="fr-FR" sz="2000" baseline="0" dirty="0" err="1" smtClean="0"/>
                        <a:t>glomerulopathie</a:t>
                      </a:r>
                      <a:r>
                        <a:rPr lang="fr-FR" sz="2000" baseline="0" dirty="0" smtClean="0"/>
                        <a:t>, cirrhose </a:t>
                      </a:r>
                      <a:r>
                        <a:rPr lang="fr-FR" sz="2000" baseline="0" dirty="0" err="1" smtClean="0"/>
                        <a:t>hepatique</a:t>
                      </a:r>
                      <a:r>
                        <a:rPr lang="fr-FR" sz="2000" baseline="0" dirty="0" smtClean="0"/>
                        <a:t> </a:t>
                      </a:r>
                      <a:endParaRPr lang="fr-FR" sz="2000" dirty="0"/>
                    </a:p>
                  </a:txBody>
                  <a:tcPr/>
                </a:tc>
              </a:tr>
              <a:tr h="1928982">
                <a:tc>
                  <a:txBody>
                    <a:bodyPr/>
                    <a:lstStyle/>
                    <a:p>
                      <a:pPr marL="0" marR="0" indent="0" algn="l" defTabSz="16326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1" dirty="0" smtClean="0"/>
                        <a:t>Thiazidiques : </a:t>
                      </a:r>
                      <a:r>
                        <a:rPr lang="fr-FR" sz="2000" b="1" dirty="0" err="1" smtClean="0"/>
                        <a:t>hydrochlorothiazide</a:t>
                      </a:r>
                      <a:endParaRPr lang="fr-FR" sz="2000" b="1" dirty="0" smtClean="0"/>
                    </a:p>
                    <a:p>
                      <a:endParaRPr lang="fr-FR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Segment cortical du Tube distal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↓ </a:t>
                      </a:r>
                      <a:r>
                        <a:rPr lang="fr-FR" sz="2000" dirty="0" err="1" smtClean="0"/>
                        <a:t>NaCl</a:t>
                      </a:r>
                      <a:r>
                        <a:rPr lang="fr-FR" sz="2000" dirty="0" smtClean="0"/>
                        <a:t> transporteur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Alcalose</a:t>
                      </a:r>
                      <a:r>
                        <a:rPr lang="fr-FR" sz="2000" baseline="0" dirty="0" smtClean="0"/>
                        <a:t> </a:t>
                      </a:r>
                      <a:r>
                        <a:rPr lang="fr-FR" sz="2000" baseline="0" dirty="0" err="1" smtClean="0"/>
                        <a:t>metabolique</a:t>
                      </a:r>
                      <a:endParaRPr lang="fr-FR" sz="2000" baseline="0" dirty="0" smtClean="0"/>
                    </a:p>
                    <a:p>
                      <a:r>
                        <a:rPr lang="fr-FR" sz="2000" baseline="0" dirty="0" smtClean="0"/>
                        <a:t>Hypo Na, hypo K, hypo Mg, hyper Ca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Correction d’acidose et d’hyper K, hyper Calciurie</a:t>
                      </a:r>
                    </a:p>
                    <a:p>
                      <a:r>
                        <a:rPr lang="fr-FR" sz="2000" dirty="0" smtClean="0"/>
                        <a:t>HTA en association</a:t>
                      </a:r>
                      <a:r>
                        <a:rPr lang="fr-FR" sz="2000" baseline="0" dirty="0" smtClean="0"/>
                        <a:t>, </a:t>
                      </a:r>
                      <a:r>
                        <a:rPr lang="fr-FR" sz="2000" baseline="0" dirty="0" err="1" smtClean="0"/>
                        <a:t>diabéte</a:t>
                      </a:r>
                      <a:r>
                        <a:rPr lang="fr-FR" sz="2000" baseline="0" dirty="0" smtClean="0"/>
                        <a:t> insipide </a:t>
                      </a:r>
                      <a:r>
                        <a:rPr lang="fr-FR" sz="2000" baseline="0" dirty="0" err="1" smtClean="0"/>
                        <a:t>nephrogenique</a:t>
                      </a:r>
                      <a:r>
                        <a:rPr lang="fr-FR" sz="2000" baseline="0" dirty="0" smtClean="0"/>
                        <a:t> (</a:t>
                      </a:r>
                      <a:r>
                        <a:rPr lang="fr-FR" sz="2000" baseline="0" dirty="0" err="1" smtClean="0"/>
                        <a:t>indapamide</a:t>
                      </a:r>
                      <a:r>
                        <a:rPr lang="fr-FR" sz="2000" baseline="0" dirty="0" smtClean="0"/>
                        <a:t>)</a:t>
                      </a:r>
                      <a:endParaRPr lang="fr-FR" sz="2000" dirty="0"/>
                    </a:p>
                  </a:txBody>
                  <a:tcPr/>
                </a:tc>
              </a:tr>
              <a:tr h="1967890">
                <a:tc>
                  <a:txBody>
                    <a:bodyPr/>
                    <a:lstStyle/>
                    <a:p>
                      <a:r>
                        <a:rPr lang="fr-FR" sz="2000" b="1" dirty="0" err="1" smtClean="0"/>
                        <a:t>Épargneurs</a:t>
                      </a:r>
                      <a:r>
                        <a:rPr lang="fr-FR" sz="2000" b="1" dirty="0" smtClean="0"/>
                        <a:t> de K+:  </a:t>
                      </a:r>
                      <a:r>
                        <a:rPr lang="fr-FR" sz="2000" b="1" dirty="0" err="1" smtClean="0"/>
                        <a:t>antag</a:t>
                      </a:r>
                      <a:r>
                        <a:rPr lang="fr-FR" sz="2000" b="1" dirty="0" smtClean="0"/>
                        <a:t> </a:t>
                      </a:r>
                      <a:r>
                        <a:rPr lang="fr-FR" sz="2000" b="1" dirty="0" err="1" smtClean="0"/>
                        <a:t>competitif</a:t>
                      </a:r>
                      <a:r>
                        <a:rPr lang="fr-FR" sz="2000" b="1" dirty="0" smtClean="0"/>
                        <a:t> d’</a:t>
                      </a:r>
                      <a:r>
                        <a:rPr lang="fr-FR" sz="2000" b="1" dirty="0" err="1" smtClean="0"/>
                        <a:t>aldosterone</a:t>
                      </a:r>
                      <a:r>
                        <a:rPr lang="fr-FR" sz="2000" b="1" dirty="0" smtClean="0"/>
                        <a:t> : </a:t>
                      </a:r>
                      <a:r>
                        <a:rPr lang="fr-FR" sz="2000" b="1" dirty="0" err="1" smtClean="0"/>
                        <a:t>spirinolactone</a:t>
                      </a:r>
                      <a:r>
                        <a:rPr lang="fr-FR" sz="2000" b="1" dirty="0" smtClean="0"/>
                        <a:t>,</a:t>
                      </a:r>
                    </a:p>
                    <a:p>
                      <a:endParaRPr lang="fr-FR" sz="2000" b="1" dirty="0" smtClean="0"/>
                    </a:p>
                    <a:p>
                      <a:r>
                        <a:rPr lang="fr-FR" sz="2000" b="1" dirty="0" err="1" smtClean="0"/>
                        <a:t>Antag</a:t>
                      </a:r>
                      <a:r>
                        <a:rPr lang="fr-FR" sz="2000" b="1" dirty="0" smtClean="0"/>
                        <a:t> non </a:t>
                      </a:r>
                      <a:r>
                        <a:rPr lang="fr-FR" sz="2000" b="1" dirty="0" err="1" smtClean="0"/>
                        <a:t>competitif</a:t>
                      </a:r>
                      <a:r>
                        <a:rPr lang="fr-FR" sz="2000" b="1" dirty="0" smtClean="0"/>
                        <a:t> d’</a:t>
                      </a:r>
                      <a:r>
                        <a:rPr lang="fr-FR" sz="2000" b="1" dirty="0" err="1" smtClean="0"/>
                        <a:t>aldosteonr</a:t>
                      </a:r>
                      <a:r>
                        <a:rPr lang="fr-FR" sz="2000" b="1" dirty="0" smtClean="0"/>
                        <a:t>: </a:t>
                      </a:r>
                      <a:r>
                        <a:rPr lang="fr-FR" sz="2000" b="1" dirty="0" err="1" smtClean="0"/>
                        <a:t>amiloride</a:t>
                      </a:r>
                      <a:r>
                        <a:rPr lang="fr-FR" sz="2000" b="1" dirty="0" smtClean="0"/>
                        <a:t> </a:t>
                      </a:r>
                      <a:endParaRPr lang="fr-FR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Tube</a:t>
                      </a:r>
                      <a:r>
                        <a:rPr lang="fr-FR" sz="2000" baseline="0" dirty="0" smtClean="0"/>
                        <a:t> collecteur cortical 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baseline="0" dirty="0" smtClean="0"/>
                        <a:t>inhibition du canal Na et de la Na/k </a:t>
                      </a:r>
                      <a:r>
                        <a:rPr lang="fr-FR" sz="2000" baseline="0" dirty="0" err="1" smtClean="0"/>
                        <a:t>Atpase</a:t>
                      </a:r>
                      <a:endParaRPr lang="fr-FR" sz="2000" baseline="0" dirty="0" smtClean="0"/>
                    </a:p>
                    <a:p>
                      <a:endParaRPr lang="fr-FR" sz="2000" baseline="0" dirty="0" smtClean="0"/>
                    </a:p>
                    <a:p>
                      <a:endParaRPr lang="fr-FR" sz="2000" baseline="0" dirty="0" smtClean="0"/>
                    </a:p>
                    <a:p>
                      <a:r>
                        <a:rPr lang="fr-FR" sz="2000" baseline="0" dirty="0" smtClean="0"/>
                        <a:t>Blocage du canal Na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Acidose</a:t>
                      </a:r>
                      <a:r>
                        <a:rPr lang="fr-FR" sz="2000" baseline="0" dirty="0" smtClean="0"/>
                        <a:t> </a:t>
                      </a:r>
                      <a:r>
                        <a:rPr lang="fr-FR" sz="2000" baseline="0" dirty="0" err="1" smtClean="0"/>
                        <a:t>hyperchloremique</a:t>
                      </a:r>
                      <a:endParaRPr lang="fr-FR" sz="2000" baseline="0" dirty="0" smtClean="0"/>
                    </a:p>
                    <a:p>
                      <a:r>
                        <a:rPr lang="fr-FR" sz="2000" baseline="0" dirty="0" smtClean="0"/>
                        <a:t>Hyper K, gynécomastie, métrorragie, impuissance </a:t>
                      </a:r>
                      <a:endParaRPr lang="fr-F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Correction</a:t>
                      </a:r>
                      <a:r>
                        <a:rPr lang="fr-FR" sz="2000" baseline="0" dirty="0" smtClean="0"/>
                        <a:t> d’alcalose, d’</a:t>
                      </a:r>
                      <a:r>
                        <a:rPr lang="fr-FR" sz="2000" baseline="0" dirty="0" err="1" smtClean="0"/>
                        <a:t>hypokaliemie</a:t>
                      </a:r>
                      <a:r>
                        <a:rPr lang="fr-FR" sz="2000" baseline="0" dirty="0" smtClean="0"/>
                        <a:t>,</a:t>
                      </a:r>
                    </a:p>
                    <a:p>
                      <a:r>
                        <a:rPr lang="fr-FR" sz="2000" baseline="0" dirty="0" smtClean="0"/>
                        <a:t>Syndrome de </a:t>
                      </a:r>
                      <a:r>
                        <a:rPr lang="fr-FR" sz="2000" baseline="0" dirty="0" err="1" smtClean="0"/>
                        <a:t>liddle</a:t>
                      </a:r>
                      <a:r>
                        <a:rPr lang="fr-FR" sz="2000" baseline="0" dirty="0" smtClean="0"/>
                        <a:t> (</a:t>
                      </a:r>
                      <a:r>
                        <a:rPr lang="fr-FR" sz="2000" baseline="0" dirty="0" err="1" smtClean="0"/>
                        <a:t>amiloride</a:t>
                      </a:r>
                      <a:r>
                        <a:rPr lang="fr-FR" sz="2000" baseline="0" dirty="0" smtClean="0"/>
                        <a:t> )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lphard - No Contents">
  <a:themeElements>
    <a:clrScheme name="Orange">
      <a:dk1>
        <a:srgbClr val="F2F2F2"/>
      </a:dk1>
      <a:lt1>
        <a:srgbClr val="F2F2F2"/>
      </a:lt1>
      <a:dk2>
        <a:srgbClr val="2F2F2F"/>
      </a:dk2>
      <a:lt2>
        <a:srgbClr val="2F2F2F"/>
      </a:lt2>
      <a:accent1>
        <a:srgbClr val="F2F2F2"/>
      </a:accent1>
      <a:accent2>
        <a:srgbClr val="2F2F2F"/>
      </a:accent2>
      <a:accent3>
        <a:srgbClr val="002060"/>
      </a:accent3>
      <a:accent4>
        <a:srgbClr val="A70000"/>
      </a:accent4>
      <a:accent5>
        <a:srgbClr val="205867"/>
      </a:accent5>
      <a:accent6>
        <a:srgbClr val="003300"/>
      </a:accent6>
      <a:hlink>
        <a:srgbClr val="F2F2F2"/>
      </a:hlink>
      <a:folHlink>
        <a:srgbClr val="8B8B8B"/>
      </a:folHlink>
    </a:clrScheme>
    <a:fontScheme name="Alphard">
      <a:majorFont>
        <a:latin typeface="Roboto Thin"/>
        <a:ea typeface="Capella"/>
        <a:cs typeface=""/>
      </a:majorFont>
      <a:minorFont>
        <a:latin typeface="Clear Sans Thin"/>
        <a:ea typeface="Capella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7646</TotalTime>
  <Words>2207</Words>
  <Application>Microsoft Office PowerPoint</Application>
  <PresentationFormat>Personnalisé</PresentationFormat>
  <Paragraphs>345</Paragraphs>
  <Slides>20</Slides>
  <Notes>1</Notes>
  <HiddenSlides>0</HiddenSlides>
  <MMClips>4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20</vt:i4>
      </vt:variant>
    </vt:vector>
  </HeadingPairs>
  <TitlesOfParts>
    <vt:vector size="22" baseType="lpstr">
      <vt:lpstr>Alphard - No Contents</vt:lpstr>
      <vt:lpstr>Thème Office</vt:lpstr>
      <vt:lpstr>MÉDICAMENTS DE L’APPAREIL CARDIO-  VASCULAIRE ET ODONTOLOGIE</vt:lpstr>
      <vt:lpstr>Plan</vt:lpstr>
      <vt:lpstr>I. Introduction </vt:lpstr>
      <vt:lpstr>II. Rappel physiopathologique </vt:lpstr>
      <vt:lpstr>II. Rappel physiopathologique </vt:lpstr>
      <vt:lpstr>Pharmacologie des médicaments des maladies cardiovasculaire</vt:lpstr>
      <vt:lpstr>Pharmacologie des médicaments des maladies cardiovasculaire</vt:lpstr>
      <vt:lpstr>Les classes médicamenteuses utilisées en cardiologie</vt:lpstr>
      <vt:lpstr>Les classes médicamenteuses utilisées en cardiologie</vt:lpstr>
      <vt:lpstr>Pharmacologie des médicaments des maladies cardiovasculaire</vt:lpstr>
      <vt:lpstr>Pharmacologie des médicaments des maladies cardiovasculaire</vt:lpstr>
      <vt:lpstr>Les classes médicamenteuses utilisées en cardiologie</vt:lpstr>
      <vt:lpstr>Pharmacologie des médicaments des maladies cardiovasculaire</vt:lpstr>
      <vt:lpstr>Pharmacologie des médicaments des maladies cardiovasculaire</vt:lpstr>
      <vt:lpstr>Pharmacologie des médicaments des maladies cardiovasculaire</vt:lpstr>
      <vt:lpstr>Pharmacologie des médicaments des maladies cardiovasculaire</vt:lpstr>
      <vt:lpstr>Pharmacologie des médicaments des maladies cardiovasculaire</vt:lpstr>
      <vt:lpstr>IV. Médicaments de l’appareil cardio-vasculaire et odontologie</vt:lpstr>
      <vt:lpstr>IV. Médicaments de l’appareil cardio-vasculaire et odontologie</vt:lpstr>
      <vt:lpstr>Diapositive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Alphard</dc:title>
  <dc:creator>Jun</dc:creator>
  <cp:lastModifiedBy>HP</cp:lastModifiedBy>
  <cp:revision>334</cp:revision>
  <dcterms:created xsi:type="dcterms:W3CDTF">2014-06-11T16:23:30Z</dcterms:created>
  <dcterms:modified xsi:type="dcterms:W3CDTF">2025-04-27T09:16:41Z</dcterms:modified>
</cp:coreProperties>
</file>